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34"/>
  </p:notesMasterIdLst>
  <p:sldIdLst>
    <p:sldId id="281" r:id="rId2"/>
    <p:sldId id="280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90" r:id="rId18"/>
    <p:sldId id="273" r:id="rId19"/>
    <p:sldId id="274" r:id="rId20"/>
    <p:sldId id="283" r:id="rId21"/>
    <p:sldId id="291" r:id="rId22"/>
    <p:sldId id="275" r:id="rId23"/>
    <p:sldId id="285" r:id="rId24"/>
    <p:sldId id="284" r:id="rId25"/>
    <p:sldId id="277" r:id="rId26"/>
    <p:sldId id="276" r:id="rId27"/>
    <p:sldId id="278" r:id="rId28"/>
    <p:sldId id="279" r:id="rId29"/>
    <p:sldId id="293" r:id="rId30"/>
    <p:sldId id="292" r:id="rId31"/>
    <p:sldId id="287" r:id="rId32"/>
    <p:sldId id="289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chel DiMaggio" initials="RD" lastIdx="1" clrIdx="0">
    <p:extLst>
      <p:ext uri="{19B8F6BF-5375-455C-9EA6-DF929625EA0E}">
        <p15:presenceInfo xmlns:p15="http://schemas.microsoft.com/office/powerpoint/2012/main" userId="Rachel DiMaggio" providerId="None"/>
      </p:ext>
    </p:extLst>
  </p:cmAuthor>
  <p:cmAuthor id="2" name="Loren-Marie Durr" initials="LMD" lastIdx="1" clrIdx="1">
    <p:extLst>
      <p:ext uri="{19B8F6BF-5375-455C-9EA6-DF929625EA0E}">
        <p15:presenceInfo xmlns:p15="http://schemas.microsoft.com/office/powerpoint/2012/main" userId="Loren-Marie Durr" providerId="None"/>
      </p:ext>
    </p:extLst>
  </p:cmAuthor>
  <p:cmAuthor id="3" name="Rachel DiMaggio" initials="RD [2]" lastIdx="2" clrIdx="2">
    <p:extLst>
      <p:ext uri="{19B8F6BF-5375-455C-9EA6-DF929625EA0E}">
        <p15:presenceInfo xmlns:p15="http://schemas.microsoft.com/office/powerpoint/2012/main" userId="S::rachel.dimaggio@ascendlearning.com::fa08c6a1-9dd1-4f09-91c6-7302fc25c78b" providerId="AD"/>
      </p:ext>
    </p:extLst>
  </p:cmAuthor>
  <p:cmAuthor id="4" name="Carolyn Pershouse" initials="CP" lastIdx="1" clrIdx="3">
    <p:extLst>
      <p:ext uri="{19B8F6BF-5375-455C-9EA6-DF929625EA0E}">
        <p15:presenceInfo xmlns:p15="http://schemas.microsoft.com/office/powerpoint/2012/main" userId="S::carolynr@ascendlearning.com::d0f4b75f-cff0-49b1-8542-2ce7b54c537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76"/>
    <p:restoredTop sz="94708"/>
  </p:normalViewPr>
  <p:slideViewPr>
    <p:cSldViewPr>
      <p:cViewPr varScale="1">
        <p:scale>
          <a:sx n="88" d="100"/>
          <a:sy n="88" d="100"/>
        </p:scale>
        <p:origin x="19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ECA68F6D-31E1-444D-AFA7-DAD7347A3C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39C51179-C73D-524F-8E68-61D3CA2C542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66F316CA-9302-3A41-948C-D278CEC6377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BCB91408-0629-7942-9BBB-DC21F1EF9C5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4278" name="Rectangle 6">
            <a:extLst>
              <a:ext uri="{FF2B5EF4-FFF2-40B4-BE49-F238E27FC236}">
                <a16:creationId xmlns:a16="http://schemas.microsoft.com/office/drawing/2014/main" id="{4FA1485C-F86F-7D49-B465-B755B2777B3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4279" name="Rectangle 7">
            <a:extLst>
              <a:ext uri="{FF2B5EF4-FFF2-40B4-BE49-F238E27FC236}">
                <a16:creationId xmlns:a16="http://schemas.microsoft.com/office/drawing/2014/main" id="{2B75A477-FE3B-5140-9D32-CED4022940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C3C3F5B5-4076-8F40-8840-AEE2E2EAD0D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131535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06C46B1-95C6-8C45-B980-98924A5CB0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052CF6E-EFB2-D84D-A0A7-493C176BA4B1}" type="slidenum">
              <a:rPr lang="en-US" altLang="en-US"/>
              <a:pPr eaLnBrk="1" hangingPunct="1">
                <a:spcBef>
                  <a:spcPct val="0"/>
                </a:spcBef>
              </a:pPr>
              <a:t>1</a:t>
            </a:fld>
            <a:endParaRPr lang="en-US" altLang="en-US" dirty="0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40622B01-238D-EB47-B690-B167A8AE60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90CD31E6-A9C8-6140-BDA2-4D2EDF057D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0835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FFA3FE4-108D-514F-9887-B21E705BB7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47D6A4F-A4A2-EB4E-A552-CF7FC8AB233E}" type="slidenum">
              <a:rPr lang="en-US" altLang="en-US"/>
              <a:pPr eaLnBrk="1" hangingPunct="1">
                <a:spcBef>
                  <a:spcPct val="0"/>
                </a:spcBef>
              </a:pPr>
              <a:t>10</a:t>
            </a:fld>
            <a:endParaRPr lang="en-US" altLang="en-US" dirty="0"/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96A5DB6B-E2AA-894D-A4B7-F169089338D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739E317A-0C84-B846-969C-85FDE92175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066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4698C7B-61A6-F248-9D9D-53B9FD8694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23419EEA-7432-444B-8617-810052AEFC6D}" type="slidenum">
              <a:rPr lang="en-US" altLang="en-US"/>
              <a:pPr eaLnBrk="1" hangingPunct="1">
                <a:spcBef>
                  <a:spcPct val="0"/>
                </a:spcBef>
              </a:pPr>
              <a:t>11</a:t>
            </a:fld>
            <a:endParaRPr lang="en-US" altLang="en-US" dirty="0"/>
          </a:p>
        </p:txBody>
      </p:sp>
      <p:sp>
        <p:nvSpPr>
          <p:cNvPr id="72706" name="Rectangle 2">
            <a:extLst>
              <a:ext uri="{FF2B5EF4-FFF2-40B4-BE49-F238E27FC236}">
                <a16:creationId xmlns:a16="http://schemas.microsoft.com/office/drawing/2014/main" id="{CD0F94D9-F0CF-E346-B82C-8B2B4F69C7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F081C449-3812-B14B-BE5B-1EC80CA268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1896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8309401-6E91-DC49-9316-555819CFB06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7E24693-8662-0944-8F1C-5A4805E6094C}" type="slidenum">
              <a:rPr lang="en-US" altLang="en-US"/>
              <a:pPr eaLnBrk="1" hangingPunct="1">
                <a:spcBef>
                  <a:spcPct val="0"/>
                </a:spcBef>
              </a:pPr>
              <a:t>12</a:t>
            </a:fld>
            <a:endParaRPr lang="en-US" altLang="en-US" dirty="0"/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539F1636-217C-8A4C-8649-765E7D52A2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23D8F74E-B939-3B48-BEB9-AD2D28648F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03588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ABEC73E-B16C-FF48-8F6D-6C9BBE855C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1E1543A-3F31-7C40-ADD4-06C501D4C183}" type="slidenum">
              <a:rPr lang="en-US" altLang="en-US"/>
              <a:pPr eaLnBrk="1" hangingPunct="1">
                <a:spcBef>
                  <a:spcPct val="0"/>
                </a:spcBef>
              </a:pPr>
              <a:t>13</a:t>
            </a:fld>
            <a:endParaRPr lang="en-US" altLang="en-US" dirty="0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79FAD53E-A390-3845-866D-40B963BA27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B1BDAC4F-D450-B748-AF27-A2F8B74CF0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6499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43AD5DB-E54C-2D49-AB9D-50F88CC98C5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C5F53DA-17FA-3B40-B0DB-9D7ED93B4DAC}" type="slidenum">
              <a:rPr lang="en-US" altLang="en-US"/>
              <a:pPr eaLnBrk="1" hangingPunct="1">
                <a:spcBef>
                  <a:spcPct val="0"/>
                </a:spcBef>
              </a:pPr>
              <a:t>14</a:t>
            </a:fld>
            <a:endParaRPr lang="en-US" altLang="en-US" dirty="0"/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4ACE89CB-586D-9744-B15F-E8077E213C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B55BA9F-7035-724B-8435-D2C4B6EE8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3175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AADF5E8-E400-8442-BB2C-F93CE2AC38C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25FDA18-C867-E147-A7E8-704D5A83B9C3}" type="slidenum">
              <a:rPr lang="en-US" altLang="en-US"/>
              <a:pPr eaLnBrk="1" hangingPunct="1">
                <a:spcBef>
                  <a:spcPct val="0"/>
                </a:spcBef>
              </a:pPr>
              <a:t>15</a:t>
            </a:fld>
            <a:endParaRPr lang="en-US" altLang="en-US" dirty="0"/>
          </a:p>
        </p:txBody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id="{418FAD3E-DED7-DA49-9D56-4243162393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18C3A3B3-12AB-3A4B-9581-3D6C9F8BCC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78043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04DE0FD-5065-194C-AEA2-DA879FC2F0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FA1CE53-5E97-EA42-9952-CC7F3DF2F0CA}" type="slidenum">
              <a:rPr lang="en-US" altLang="en-US"/>
              <a:pPr eaLnBrk="1" hangingPunct="1">
                <a:spcBef>
                  <a:spcPct val="0"/>
                </a:spcBef>
              </a:pPr>
              <a:t>16</a:t>
            </a:fld>
            <a:endParaRPr lang="en-US" altLang="en-US" dirty="0"/>
          </a:p>
        </p:txBody>
      </p:sp>
      <p:sp>
        <p:nvSpPr>
          <p:cNvPr id="77826" name="Rectangle 2">
            <a:extLst>
              <a:ext uri="{FF2B5EF4-FFF2-40B4-BE49-F238E27FC236}">
                <a16:creationId xmlns:a16="http://schemas.microsoft.com/office/drawing/2014/main" id="{81D74143-4D75-A745-A4F1-C6B6146CEF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2934B208-83B7-0E49-8D5F-1657D5D9E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0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634EF54-082E-C74B-9C67-5D30FB5B324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A9EB075E-9FEA-1E48-AE99-1E7A6955B434}" type="slidenum">
              <a:rPr lang="en-US" altLang="en-US"/>
              <a:pPr eaLnBrk="1" hangingPunct="1">
                <a:spcBef>
                  <a:spcPct val="0"/>
                </a:spcBef>
              </a:pPr>
              <a:t>18</a:t>
            </a:fld>
            <a:endParaRPr lang="en-US" altLang="en-US" dirty="0"/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E2F0EAB9-50BB-6744-BA1F-471F730EFD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4825B7B9-B41E-AC4B-A4A4-38AA46B84B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68507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7AC16DD-3501-6748-8AAA-25FFC78F640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CC3A09A-8157-444E-B8A5-651D4D3C08D9}" type="slidenum">
              <a:rPr lang="en-US" altLang="en-US"/>
              <a:pPr eaLnBrk="1" hangingPunct="1">
                <a:spcBef>
                  <a:spcPct val="0"/>
                </a:spcBef>
              </a:pPr>
              <a:t>19</a:t>
            </a:fld>
            <a:endParaRPr lang="en-US" altLang="en-US" dirty="0"/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D35669AF-73B6-0A42-BC3C-8D9E1BC5B5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E5AE3D94-4236-5C42-89A6-E29F9C26BB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520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F0FD7E49-DED7-4042-BB48-4FCBE6CF1ED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3D3194-A304-AE4B-932C-644DDB25BDFB}" type="slidenum">
              <a:rPr lang="en-US" altLang="en-US"/>
              <a:pPr eaLnBrk="1" hangingPunct="1">
                <a:spcBef>
                  <a:spcPct val="0"/>
                </a:spcBef>
              </a:pPr>
              <a:t>20</a:t>
            </a:fld>
            <a:endParaRPr lang="en-US" altLang="en-US" dirty="0"/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35E039E9-F69F-E846-BC60-338835C8BB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3CFAD4FB-06B3-1E45-8F7C-1C8B42C500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0012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F79F852-2453-5642-B155-5895B4AC8C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B2896649-C4B2-744D-AA95-DC7984F9212D}" type="slidenum">
              <a:rPr lang="en-US" altLang="en-US"/>
              <a:pPr eaLnBrk="1" hangingPunct="1">
                <a:spcBef>
                  <a:spcPct val="0"/>
                </a:spcBef>
              </a:pPr>
              <a:t>2</a:t>
            </a:fld>
            <a:endParaRPr lang="en-US" altLang="en-US" dirty="0"/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FEC8E001-4C11-8649-B3C6-41143363EC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1A201DB7-2006-2C40-A006-2D7247890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3783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963A58-13BE-9C48-BE4F-F63571DD2E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6F96C0-5826-6641-9BF5-C1BEE00EA4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50A33-D66D-BF45-B60C-0F7E91EA90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BD8CB82B-99F8-234A-B931-3071110A73C9}" type="slidenum">
              <a:rPr lang="en-US" altLang="en-US"/>
              <a:pPr eaLnBrk="1" hangingPunct="1">
                <a:spcBef>
                  <a:spcPct val="0"/>
                </a:spcBef>
              </a:pPr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4463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7CC8ED8-1D4D-114F-80BD-358F6FB9F6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9281C90-8F95-6144-8B6D-331D21806CAA}" type="slidenum">
              <a:rPr lang="en-US" altLang="en-US"/>
              <a:pPr eaLnBrk="1" hangingPunct="1">
                <a:spcBef>
                  <a:spcPct val="0"/>
                </a:spcBef>
              </a:pPr>
              <a:t>22</a:t>
            </a:fld>
            <a:endParaRPr lang="en-US" altLang="en-US" dirty="0"/>
          </a:p>
        </p:txBody>
      </p:sp>
      <p:sp>
        <p:nvSpPr>
          <p:cNvPr id="83970" name="Rectangle 2">
            <a:extLst>
              <a:ext uri="{FF2B5EF4-FFF2-40B4-BE49-F238E27FC236}">
                <a16:creationId xmlns:a16="http://schemas.microsoft.com/office/drawing/2014/main" id="{996FB395-4A4D-0744-BFB1-EC2376E2B2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FC37C352-40DE-144E-8D52-BBFAE1FD6F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1824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77F9117-6952-CF46-A17E-9030974350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7268447-F849-2742-AB1B-36288E36EB5E}" type="slidenum">
              <a:rPr lang="en-US" altLang="en-US"/>
              <a:pPr eaLnBrk="1" hangingPunct="1">
                <a:spcBef>
                  <a:spcPct val="0"/>
                </a:spcBef>
              </a:pPr>
              <a:t>23</a:t>
            </a:fld>
            <a:endParaRPr lang="en-US" altLang="en-US" dirty="0"/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58B89172-ECE6-0241-B394-776A53BD81F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1C8D521C-DAD5-3948-BD67-F827732C84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67642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911D9FF-A5B9-FB45-BB97-9E0D249AA3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1EE81A4-D0CC-534F-AF76-0346CAC157DD}" type="slidenum">
              <a:rPr lang="en-US" altLang="en-US"/>
              <a:pPr eaLnBrk="1" hangingPunct="1">
                <a:spcBef>
                  <a:spcPct val="0"/>
                </a:spcBef>
              </a:pPr>
              <a:t>24</a:t>
            </a:fld>
            <a:endParaRPr lang="en-US" altLang="en-US" dirty="0"/>
          </a:p>
        </p:txBody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id="{E8D1A8DD-5174-5C4A-8951-8BA0D2F60E0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546C7A22-D55E-B043-88A5-89143BFA39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9917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AC286CA-BE22-0B4B-8430-0BB1369D44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1F67A00-DDE7-F84B-9940-933244E536FC}" type="slidenum">
              <a:rPr lang="en-US" altLang="en-US"/>
              <a:pPr eaLnBrk="1" hangingPunct="1">
                <a:spcBef>
                  <a:spcPct val="0"/>
                </a:spcBef>
              </a:pPr>
              <a:t>25</a:t>
            </a:fld>
            <a:endParaRPr lang="en-US" altLang="en-US" dirty="0"/>
          </a:p>
        </p:txBody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6B953E11-2DDE-2A49-B4E6-7100404624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A208DE71-6300-6349-A1DC-3CE941F5EC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10769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F308BF7-E286-1845-98FB-66A468DAE4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ABB3AA3-2845-9A46-A39A-2EC68CF7C95D}" type="slidenum">
              <a:rPr lang="en-US" altLang="en-US"/>
              <a:pPr eaLnBrk="1" hangingPunct="1">
                <a:spcBef>
                  <a:spcPct val="0"/>
                </a:spcBef>
              </a:pPr>
              <a:t>26</a:t>
            </a:fld>
            <a:endParaRPr lang="en-US" altLang="en-US" dirty="0"/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2D8CFCFF-FFC2-CB46-9267-233A6C7C05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EF749B0F-1A80-FA44-A09A-DD2FC7CE88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2386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5886B04-D7B5-D24D-88AC-AC91C0BCCA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8FC86614-0B3D-1248-A6EA-C90683DFF202}" type="slidenum">
              <a:rPr lang="en-US" altLang="en-US"/>
              <a:pPr eaLnBrk="1" hangingPunct="1">
                <a:spcBef>
                  <a:spcPct val="0"/>
                </a:spcBef>
              </a:pPr>
              <a:t>27</a:t>
            </a:fld>
            <a:endParaRPr lang="en-US" altLang="en-US" dirty="0"/>
          </a:p>
        </p:txBody>
      </p:sp>
      <p:sp>
        <p:nvSpPr>
          <p:cNvPr id="88066" name="Rectangle 2">
            <a:extLst>
              <a:ext uri="{FF2B5EF4-FFF2-40B4-BE49-F238E27FC236}">
                <a16:creationId xmlns:a16="http://schemas.microsoft.com/office/drawing/2014/main" id="{70E4EC61-D682-0241-BB8F-6CBABD375D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6C5A161-073D-E14F-B3AF-98A747C533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6938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998011A-C724-C644-B749-F99BD5A372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DED345D-F606-9041-840C-765DB1C2A422}" type="slidenum">
              <a:rPr lang="en-US" altLang="en-US"/>
              <a:pPr eaLnBrk="1" hangingPunct="1">
                <a:spcBef>
                  <a:spcPct val="0"/>
                </a:spcBef>
              </a:pPr>
              <a:t>28</a:t>
            </a:fld>
            <a:endParaRPr lang="en-US" altLang="en-US" dirty="0"/>
          </a:p>
        </p:txBody>
      </p:sp>
      <p:sp>
        <p:nvSpPr>
          <p:cNvPr id="89090" name="Rectangle 2">
            <a:extLst>
              <a:ext uri="{FF2B5EF4-FFF2-40B4-BE49-F238E27FC236}">
                <a16:creationId xmlns:a16="http://schemas.microsoft.com/office/drawing/2014/main" id="{14E1992E-BD66-3E41-9904-1D37B564B8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D1BDF221-AA8E-6E43-B905-94B768D746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37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D07DA0-FB65-C440-B34F-69B7BAE16C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86D6B5-74BD-C049-AF63-D77EC73A3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4D0D9-78F2-254F-905B-D2C359D392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C66D126-EAE8-E643-92B0-3EA1E9244377}" type="slidenum">
              <a:rPr lang="en-US" altLang="en-US"/>
              <a:pPr eaLnBrk="1" hangingPunct="1">
                <a:spcBef>
                  <a:spcPct val="0"/>
                </a:spcBef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161594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AF8467-20EB-7B4E-9678-1B939A1DE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4C993C-3490-7E43-AFCC-F3F75E939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61C32-B7D4-FA45-9522-C851D9DE7C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5E6F01F-0820-F24F-B71E-7C49ACE2EBF4}" type="slidenum">
              <a:rPr lang="en-US" altLang="en-US"/>
              <a:pPr eaLnBrk="1" hangingPunct="1">
                <a:spcBef>
                  <a:spcPct val="0"/>
                </a:spcBef>
              </a:pPr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9757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6D6436E-4F5D-8A41-8026-9E851574E4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2A4854D-28A5-0D4A-8325-9AF2AF3547FF}" type="slidenum">
              <a:rPr lang="en-US" altLang="en-US"/>
              <a:pPr eaLnBrk="1" hangingPunct="1">
                <a:spcBef>
                  <a:spcPct val="0"/>
                </a:spcBef>
              </a:pPr>
              <a:t>3</a:t>
            </a:fld>
            <a:endParaRPr lang="en-US" altLang="en-US" dirty="0"/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B8AD8858-D927-2540-88B9-537C917E506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63553C35-E27A-E14A-AD7B-8586CB6952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27839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216533B-4B87-714D-AA56-61A844CE598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FCB164E-04F7-1D49-8F04-3D1013FAD203}" type="slidenum">
              <a:rPr lang="en-US" altLang="en-US"/>
              <a:pPr eaLnBrk="1" hangingPunct="1">
                <a:spcBef>
                  <a:spcPct val="0"/>
                </a:spcBef>
              </a:pPr>
              <a:t>32</a:t>
            </a:fld>
            <a:endParaRPr lang="en-US" altLang="en-US" dirty="0"/>
          </a:p>
        </p:txBody>
      </p:sp>
      <p:sp>
        <p:nvSpPr>
          <p:cNvPr id="96258" name="Rectangle 2">
            <a:extLst>
              <a:ext uri="{FF2B5EF4-FFF2-40B4-BE49-F238E27FC236}">
                <a16:creationId xmlns:a16="http://schemas.microsoft.com/office/drawing/2014/main" id="{6A1B2F0B-2C2F-AE4B-93E1-625C935722CD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/>
        </p:spPr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94E87821-F5C6-D241-8BE0-3F22E59408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3431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F5A2CC3-C182-DF41-A8F2-D8870F5F0C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855EB8D-E353-714C-A7E9-52C45AB1C202}" type="slidenum">
              <a:rPr lang="en-US" altLang="en-US"/>
              <a:pPr eaLnBrk="1" hangingPunct="1">
                <a:spcBef>
                  <a:spcPct val="0"/>
                </a:spcBef>
              </a:pPr>
              <a:t>4</a:t>
            </a:fld>
            <a:endParaRPr lang="en-US" altLang="en-US" dirty="0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C5FB1640-154D-4346-A12E-624A21CEB5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19AA7E0D-76DF-CC45-8503-74AC992668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2033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D645D9B-0F7A-A441-9541-9C089B33DC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6B3955C-1111-BC48-B333-848B6127CF24}" type="slidenum">
              <a:rPr lang="en-US" altLang="en-US"/>
              <a:pPr eaLnBrk="1" hangingPunct="1">
                <a:spcBef>
                  <a:spcPct val="0"/>
                </a:spcBef>
              </a:pPr>
              <a:t>5</a:t>
            </a:fld>
            <a:endParaRPr lang="en-US" altLang="en-US" dirty="0"/>
          </a:p>
        </p:txBody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7DAA9A6E-131C-A444-81B9-AE80F0AEA5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461DAD38-1E2E-BD4E-98D5-5F71B410D9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1310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93CADAB-B8C8-FC49-864D-3C96E3314E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A9D882F2-9667-B74C-8739-CEF9B89DF740}" type="slidenum">
              <a:rPr lang="en-US" altLang="en-US"/>
              <a:pPr eaLnBrk="1" hangingPunct="1">
                <a:spcBef>
                  <a:spcPct val="0"/>
                </a:spcBef>
              </a:pPr>
              <a:t>6</a:t>
            </a:fld>
            <a:endParaRPr lang="en-US" altLang="en-US" dirty="0"/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202FD390-760A-3142-B798-5EA05CC1BA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4F0E629F-67D9-194C-8BAD-EEE6321556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9907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EABADB4-5193-6E44-AEFF-24EE6621F85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B6B644A5-00BD-E349-A691-FA6C2AA03C55}" type="slidenum">
              <a:rPr lang="en-US" altLang="en-US"/>
              <a:pPr eaLnBrk="1" hangingPunct="1">
                <a:spcBef>
                  <a:spcPct val="0"/>
                </a:spcBef>
              </a:pPr>
              <a:t>7</a:t>
            </a:fld>
            <a:endParaRPr lang="en-US" altLang="en-US" dirty="0"/>
          </a:p>
        </p:txBody>
      </p:sp>
      <p:sp>
        <p:nvSpPr>
          <p:cNvPr id="68610" name="Rectangle 2">
            <a:extLst>
              <a:ext uri="{FF2B5EF4-FFF2-40B4-BE49-F238E27FC236}">
                <a16:creationId xmlns:a16="http://schemas.microsoft.com/office/drawing/2014/main" id="{FE701A2F-09E5-5245-AEC4-DC2A1B2B51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BBD4898F-13C8-514E-BB57-609E99DE44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038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70F34AC-B16A-C945-9B4E-767043886B5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2C0B900-2734-324C-BB80-54438796CB6B}" type="slidenum">
              <a:rPr lang="en-US" altLang="en-US"/>
              <a:pPr eaLnBrk="1" hangingPunct="1">
                <a:spcBef>
                  <a:spcPct val="0"/>
                </a:spcBef>
              </a:pPr>
              <a:t>8</a:t>
            </a:fld>
            <a:endParaRPr lang="en-US" altLang="en-US" dirty="0"/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C88D497D-E347-3D42-9E75-74DA2C64F7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B46E60EB-EFD5-B246-BEFF-5DFF745845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816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D5D10D4-BA46-C649-85FB-4D0D934BFB4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6D1FC5F6-7241-3C4C-8ACB-004A4424DAAE}" type="slidenum">
              <a:rPr lang="en-US" altLang="en-US"/>
              <a:pPr eaLnBrk="1" hangingPunct="1">
                <a:spcBef>
                  <a:spcPct val="0"/>
                </a:spcBef>
              </a:pPr>
              <a:t>9</a:t>
            </a:fld>
            <a:endParaRPr lang="en-US" altLang="en-US" dirty="0"/>
          </a:p>
        </p:txBody>
      </p:sp>
      <p:sp>
        <p:nvSpPr>
          <p:cNvPr id="70658" name="Rectangle 2">
            <a:extLst>
              <a:ext uri="{FF2B5EF4-FFF2-40B4-BE49-F238E27FC236}">
                <a16:creationId xmlns:a16="http://schemas.microsoft.com/office/drawing/2014/main" id="{F5BEB3BD-5729-5C48-B414-B014D9210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D33CDA45-D500-D645-9EEA-283DBD503E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389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2590800"/>
            <a:ext cx="7772400" cy="1470025"/>
          </a:xfrm>
        </p:spPr>
        <p:txBody>
          <a:bodyPr/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587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3EFF93B-BF53-694B-93E7-E51DACDD1E0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5511C0-BAEB-B949-A204-3109F13CFE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33221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5150" y="152400"/>
            <a:ext cx="215265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305550" cy="6172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A8A8FE7-7D49-0D4B-9A2B-BE56ABAEA46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8C1A4B-5E3E-E44F-B91B-2B16459244B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0089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4419996-2EF6-034A-807C-3732596B336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65AC0D-767F-4841-85E8-7A9A15FEFE1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278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554CE7C-3929-0547-BC5E-D5FE14AC4F4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E9B276-A894-4F45-8852-569A63BEEE2C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4267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1A207A-1E87-EB47-BEAE-9B59415A2B3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6B758F-C997-A740-A81C-CCB1D5A1496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39286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A02A596-6768-3744-82A6-8E85E03E0E6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86D35B-0F59-E343-9C79-81563090995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046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ABFBE202-A5D1-124B-B6D8-C18F30C8C02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BDA5BA-0AC9-424F-9780-62829524ADD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9970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E57C08F7-B414-644A-846C-7CEE778DB63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1E29B2-081B-D846-AA2B-C435019D034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4003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1507CB-0165-0148-8D6E-8900E4A20B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8F2232-182D-6E42-86A7-958D46872D9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00500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890D1F-5972-5F4A-8C6A-B443B6E3797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424F3A-E6DE-CB4E-954C-C767E68F048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3661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6E33833F-C2C5-744A-8A86-52BE1D4E4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22860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0375DB96-68DA-9644-822B-EFD3FD9813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47800"/>
            <a:ext cx="82296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7652" name="Rectangle 4">
            <a:extLst>
              <a:ext uri="{FF2B5EF4-FFF2-40B4-BE49-F238E27FC236}">
                <a16:creationId xmlns:a16="http://schemas.microsoft.com/office/drawing/2014/main" id="{945A3872-D427-B14B-A0B4-DC65AA58007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57200" y="6400800"/>
            <a:ext cx="4572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0A937C68-0AFB-7540-94E6-DB26199865E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fclass.vaniercollege.qc.ca/web/mathematics/real/Calculators/BaseConv_calc_1.ht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BC63561A-CD68-9149-822C-CCA0697D883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" y="1219200"/>
            <a:ext cx="4038600" cy="1470025"/>
          </a:xfrm>
          <a:extLst/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solidFill>
                  <a:schemeClr val="bg1"/>
                </a:solidFill>
                <a:cs typeface="+mj-cs"/>
              </a:rPr>
              <a:t>Chapter 2</a:t>
            </a:r>
            <a:endParaRPr lang="en-US" dirty="0">
              <a:solidFill>
                <a:schemeClr val="bg1"/>
              </a:solidFill>
              <a:cs typeface="+mj-cs"/>
            </a:endParaRP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28A12907-3574-A746-A6BD-D42969361B8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6200" y="2743200"/>
            <a:ext cx="4191000" cy="2286000"/>
          </a:xfrm>
          <a:extLst/>
        </p:spPr>
        <p:txBody>
          <a:bodyPr/>
          <a:lstStyle/>
          <a:p>
            <a:pPr eaLnBrk="1" hangingPunct="1">
              <a:defRPr/>
            </a:pPr>
            <a:r>
              <a:rPr lang="en-US" sz="4400" b="0" dirty="0">
                <a:cs typeface="+mn-cs"/>
              </a:rPr>
              <a:t>Binary Values and Number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4943A8F5-F15E-F443-97E6-C115FA1C2D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2DA9CFCE-4BCE-D04E-BAB3-73BD4DF062E3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 dirty="0"/>
          </a:p>
        </p:txBody>
      </p:sp>
      <p:sp>
        <p:nvSpPr>
          <p:cNvPr id="11273" name="Text Box 9">
            <a:extLst>
              <a:ext uri="{FF2B5EF4-FFF2-40B4-BE49-F238E27FC236}">
                <a16:creationId xmlns:a16="http://schemas.microsoft.com/office/drawing/2014/main" id="{D106B2E1-1B14-D546-AADB-3F68369B4F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31925"/>
            <a:ext cx="6781800" cy="224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Decimal is base 10 and has 10 digit symbols:</a:t>
            </a:r>
            <a:r>
              <a:rPr lang="en-US" sz="2800" b="0" dirty="0">
                <a:latin typeface="Arial" charset="0"/>
                <a:ea typeface="ＭＳ Ｐゴシック" charset="0"/>
              </a:rPr>
              <a:t> 		</a:t>
            </a:r>
            <a:r>
              <a:rPr lang="en-US" sz="2800" b="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0, 1, 2, 3, 4, 5, 6, 7, 8, 9</a:t>
            </a:r>
          </a:p>
          <a:p>
            <a:pPr>
              <a:defRPr/>
            </a:pPr>
            <a:endParaRPr lang="en-US" sz="2800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Binary is base 2 and has 2 digit symbols:</a:t>
            </a:r>
            <a:r>
              <a:rPr lang="en-US" sz="2800" b="0" dirty="0">
                <a:latin typeface="Arial" charset="0"/>
                <a:ea typeface="ＭＳ Ｐゴシック" charset="0"/>
              </a:rPr>
              <a:t>   </a:t>
            </a:r>
          </a:p>
          <a:p>
            <a:pPr>
              <a:defRPr/>
            </a:pPr>
            <a:r>
              <a:rPr lang="en-US" sz="2800" b="0" dirty="0">
                <a:latin typeface="Arial" charset="0"/>
                <a:ea typeface="ＭＳ Ｐゴシック" charset="0"/>
              </a:rPr>
              <a:t>		</a:t>
            </a:r>
            <a:r>
              <a:rPr lang="en-US" sz="2800" b="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0, 1</a:t>
            </a:r>
          </a:p>
        </p:txBody>
      </p:sp>
      <p:sp>
        <p:nvSpPr>
          <p:cNvPr id="11278" name="Text Box 14">
            <a:extLst>
              <a:ext uri="{FF2B5EF4-FFF2-40B4-BE49-F238E27FC236}">
                <a16:creationId xmlns:a16="http://schemas.microsoft.com/office/drawing/2014/main" id="{E8FCA0EF-A8E6-A246-A446-A7B3ACBE30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870325"/>
            <a:ext cx="78486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339966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000" dirty="0">
                <a:latin typeface="Arial" charset="0"/>
                <a:ea typeface="ＭＳ Ｐゴシック" charset="0"/>
              </a:rPr>
              <a:t>For a number to exist in a given base, it can only contain the digits in that base, which range from 0 up to (but not including) the base.</a:t>
            </a:r>
          </a:p>
          <a:p>
            <a:pPr>
              <a:defRPr/>
            </a:pPr>
            <a:endParaRPr lang="en-US" sz="2000" i="1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000" i="1" dirty="0">
                <a:latin typeface="Arial" charset="0"/>
                <a:ea typeface="ＭＳ Ｐゴシック" charset="0"/>
              </a:rPr>
              <a:t>What bases can these numbers be in? </a:t>
            </a:r>
            <a:r>
              <a:rPr lang="en-US" sz="2000" i="1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122, 198, 178, G1A4</a:t>
            </a:r>
            <a:endParaRPr lang="en-US" sz="2000" dirty="0">
              <a:solidFill>
                <a:srgbClr val="FF66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1279" name="Rectangle 15">
            <a:extLst>
              <a:ext uri="{FF2B5EF4-FFF2-40B4-BE49-F238E27FC236}">
                <a16:creationId xmlns:a16="http://schemas.microsoft.com/office/drawing/2014/main" id="{0E5C70CE-6691-664C-9FD2-2EC5EFCFFE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Binary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274F5BBE-FA04-8549-9E65-951B561542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D0804D4-B97F-934E-B6B2-DCCA9B8AB6FB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 dirty="0"/>
          </a:p>
        </p:txBody>
      </p:sp>
      <p:sp>
        <p:nvSpPr>
          <p:cNvPr id="12295" name="Text Box 7">
            <a:extLst>
              <a:ext uri="{FF2B5EF4-FFF2-40B4-BE49-F238E27FC236}">
                <a16:creationId xmlns:a16="http://schemas.microsoft.com/office/drawing/2014/main" id="{85BAF7D6-E964-5148-95EC-EF10A0D84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5000"/>
            <a:ext cx="77724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How are digits in bases higher than 10 represented?</a:t>
            </a:r>
          </a:p>
          <a:p>
            <a:pPr>
              <a:defRPr/>
            </a:pPr>
            <a:endParaRPr lang="en-US" sz="2800" i="1" dirty="0">
              <a:latin typeface="Arial" charset="0"/>
              <a:ea typeface="ＭＳ Ｐゴシック" charset="0"/>
            </a:endParaRPr>
          </a:p>
        </p:txBody>
      </p:sp>
      <p:sp>
        <p:nvSpPr>
          <p:cNvPr id="12296" name="Text Box 8">
            <a:extLst>
              <a:ext uri="{FF2B5EF4-FFF2-40B4-BE49-F238E27FC236}">
                <a16:creationId xmlns:a16="http://schemas.microsoft.com/office/drawing/2014/main" id="{6B51B416-19DA-144A-90F5-27AC568B6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276600"/>
            <a:ext cx="632460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With distinct symbols for 10 and above.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Base 16 has 16 digits:</a:t>
            </a:r>
          </a:p>
          <a:p>
            <a:pPr>
              <a:defRPr/>
            </a:pPr>
            <a:r>
              <a:rPr lang="en-US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0, 1, 2, 3, 4, 5, 6, 7, 8, 9, A, B, C, D, E, </a:t>
            </a:r>
            <a:r>
              <a:rPr lang="en-US" dirty="0">
                <a:latin typeface="Arial" charset="0"/>
                <a:ea typeface="ＭＳ Ｐゴシック" charset="0"/>
              </a:rPr>
              <a:t>and </a:t>
            </a:r>
            <a:r>
              <a:rPr lang="en-US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F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2297" name="Rectangle 9">
            <a:extLst>
              <a:ext uri="{FF2B5EF4-FFF2-40B4-BE49-F238E27FC236}">
                <a16:creationId xmlns:a16="http://schemas.microsoft.com/office/drawing/2014/main" id="{B8BFF9BC-DBB2-8D4B-8748-7B878B1933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Bases Higher Than 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23B94343-2762-2440-AFB9-FFDD143CF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283E1A10-E502-FC46-A42B-C84DC2BDEF43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 dirty="0"/>
          </a:p>
        </p:txBody>
      </p:sp>
      <p:sp>
        <p:nvSpPr>
          <p:cNvPr id="13319" name="Text Box 7">
            <a:extLst>
              <a:ext uri="{FF2B5EF4-FFF2-40B4-BE49-F238E27FC236}">
                <a16:creationId xmlns:a16="http://schemas.microsoft.com/office/drawing/2014/main" id="{BF183B61-5F33-0543-AB97-B0BB9998B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5000"/>
            <a:ext cx="7772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What is the decimal equivalent of the octal number 642?</a:t>
            </a:r>
          </a:p>
        </p:txBody>
      </p:sp>
      <p:sp>
        <p:nvSpPr>
          <p:cNvPr id="14341" name="Text Box 8">
            <a:extLst>
              <a:ext uri="{FF2B5EF4-FFF2-40B4-BE49-F238E27FC236}">
                <a16:creationId xmlns:a16="http://schemas.microsoft.com/office/drawing/2014/main" id="{165C5D4F-A7D1-6241-B11D-D77D866A87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352800"/>
            <a:ext cx="6400800" cy="15696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cs typeface="Arial" panose="020B0604020202020204" pitchFamily="34" charset="0"/>
              </a:rPr>
              <a:t>   6 x 8</a:t>
            </a:r>
            <a:r>
              <a:rPr lang="en-US" altLang="en-US" sz="2400" baseline="30000" dirty="0">
                <a:cs typeface="Arial" panose="020B0604020202020204" pitchFamily="34" charset="0"/>
              </a:rPr>
              <a:t>2</a:t>
            </a:r>
            <a:r>
              <a:rPr lang="en-US" altLang="en-US" sz="2400" dirty="0">
                <a:cs typeface="Arial" panose="020B0604020202020204" pitchFamily="34" charset="0"/>
              </a:rPr>
              <a:t>  =  6 x 64  = 384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	+ 4 x 8</a:t>
            </a:r>
            <a:r>
              <a:rPr lang="en-US" altLang="en-US" sz="2400" baseline="30000" dirty="0">
                <a:cs typeface="Arial" panose="020B0604020202020204" pitchFamily="34" charset="0"/>
              </a:rPr>
              <a:t>1</a:t>
            </a:r>
            <a:r>
              <a:rPr lang="en-US" altLang="en-US" sz="2400" dirty="0">
                <a:cs typeface="Arial" panose="020B0604020202020204" pitchFamily="34" charset="0"/>
              </a:rPr>
              <a:t>  =  4 x 8    = 32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	+ 2 x 8</a:t>
            </a:r>
            <a:r>
              <a:rPr lang="en-US" altLang="en-US" sz="2400" baseline="30000" dirty="0">
                <a:cs typeface="Arial" panose="020B0604020202020204" pitchFamily="34" charset="0"/>
              </a:rPr>
              <a:t>º</a:t>
            </a:r>
            <a:r>
              <a:rPr lang="en-US" altLang="en-US" sz="2400" dirty="0">
                <a:cs typeface="Arial" panose="020B0604020202020204" pitchFamily="34" charset="0"/>
              </a:rPr>
              <a:t>  =   2 x 1   =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		         = 418 in base 10</a:t>
            </a:r>
          </a:p>
        </p:txBody>
      </p:sp>
      <p:sp>
        <p:nvSpPr>
          <p:cNvPr id="13336" name="Rectangle 24">
            <a:extLst>
              <a:ext uri="{FF2B5EF4-FFF2-40B4-BE49-F238E27FC236}">
                <a16:creationId xmlns:a16="http://schemas.microsoft.com/office/drawing/2014/main" id="{7537D4CA-7068-B84D-A9C0-C1A4DBDE23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Octal to Decimal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4A0D1E0B-4F8E-0847-A619-12EDB71F51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3E46CD6F-B755-0047-A00B-D47D1FAB5767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 dirty="0"/>
          </a:p>
        </p:txBody>
      </p:sp>
      <p:sp>
        <p:nvSpPr>
          <p:cNvPr id="14343" name="Text Box 7">
            <a:extLst>
              <a:ext uri="{FF2B5EF4-FFF2-40B4-BE49-F238E27FC236}">
                <a16:creationId xmlns:a16="http://schemas.microsoft.com/office/drawing/2014/main" id="{25B58D87-01E0-304C-A954-5FA86169E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524000"/>
            <a:ext cx="7772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What is the decimal equivalent of the hexadecimal number DEF?</a:t>
            </a:r>
          </a:p>
        </p:txBody>
      </p:sp>
      <p:sp>
        <p:nvSpPr>
          <p:cNvPr id="15365" name="Text Box 8">
            <a:extLst>
              <a:ext uri="{FF2B5EF4-FFF2-40B4-BE49-F238E27FC236}">
                <a16:creationId xmlns:a16="http://schemas.microsoft.com/office/drawing/2014/main" id="{2AD6C3D9-A171-2B48-BFA5-DDD6BDC6F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895600"/>
            <a:ext cx="6934200" cy="15696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   D x 16</a:t>
            </a:r>
            <a:r>
              <a:rPr lang="en-US" altLang="en-US" sz="2400" baseline="30000" dirty="0">
                <a:cs typeface="Arial" panose="020B0604020202020204" pitchFamily="34" charset="0"/>
              </a:rPr>
              <a:t>2</a:t>
            </a:r>
            <a:r>
              <a:rPr lang="en-US" altLang="en-US" sz="2400" dirty="0">
                <a:cs typeface="Arial" panose="020B0604020202020204" pitchFamily="34" charset="0"/>
              </a:rPr>
              <a:t>  =  13 x 256 = 3328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	+ E x 16</a:t>
            </a:r>
            <a:r>
              <a:rPr lang="en-US" altLang="en-US" sz="2400" baseline="30000" dirty="0">
                <a:cs typeface="Arial" panose="020B0604020202020204" pitchFamily="34" charset="0"/>
              </a:rPr>
              <a:t>1</a:t>
            </a:r>
            <a:r>
              <a:rPr lang="en-US" altLang="en-US" sz="2400" dirty="0">
                <a:cs typeface="Arial" panose="020B0604020202020204" pitchFamily="34" charset="0"/>
              </a:rPr>
              <a:t>  =  14 x 16   = 224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	+ F x 16</a:t>
            </a:r>
            <a:r>
              <a:rPr lang="en-US" altLang="en-US" sz="2400" baseline="30000" dirty="0">
                <a:cs typeface="Arial" panose="020B0604020202020204" pitchFamily="34" charset="0"/>
              </a:rPr>
              <a:t>º</a:t>
            </a:r>
            <a:r>
              <a:rPr lang="en-US" altLang="en-US" sz="2400" dirty="0">
                <a:cs typeface="Arial" panose="020B0604020202020204" pitchFamily="34" charset="0"/>
              </a:rPr>
              <a:t>  =  15 x 1      = 15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		               = 3567 in base 10</a:t>
            </a:r>
          </a:p>
        </p:txBody>
      </p:sp>
      <p:sp>
        <p:nvSpPr>
          <p:cNvPr id="14345" name="Text Box 9">
            <a:extLst>
              <a:ext uri="{FF2B5EF4-FFF2-40B4-BE49-F238E27FC236}">
                <a16:creationId xmlns:a16="http://schemas.microsoft.com/office/drawing/2014/main" id="{55B9FC94-D2E2-2A45-8AF0-9FA3FBD21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876800"/>
            <a:ext cx="7315200" cy="830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Remember, the digit symbols in base 16 are 0, 1, 2, 3, 4, 5, 6, 7, 8, 9, A, B, C, D, E, F</a:t>
            </a:r>
          </a:p>
        </p:txBody>
      </p:sp>
      <p:sp>
        <p:nvSpPr>
          <p:cNvPr id="14347" name="Rectangle 11">
            <a:extLst>
              <a:ext uri="{FF2B5EF4-FFF2-40B4-BE49-F238E27FC236}">
                <a16:creationId xmlns:a16="http://schemas.microsoft.com/office/drawing/2014/main" id="{BCD1918E-47BD-9942-B306-9CB92EF17D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Hexadecimal to Decimal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56C6C-0885-7345-9782-F5051A98AD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F88CB88-0023-9D43-BBB1-D873A79C40C1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 dirty="0"/>
          </a:p>
        </p:txBody>
      </p:sp>
      <p:sp>
        <p:nvSpPr>
          <p:cNvPr id="15367" name="Text Box 7">
            <a:extLst>
              <a:ext uri="{FF2B5EF4-FFF2-40B4-BE49-F238E27FC236}">
                <a16:creationId xmlns:a16="http://schemas.microsoft.com/office/drawing/2014/main" id="{24001709-2D13-924B-87C7-18022DCC6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524000"/>
            <a:ext cx="7772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What is the decimal equivalent of the binary number 1101110?</a:t>
            </a:r>
            <a:r>
              <a:rPr lang="en-US" i="1" dirty="0">
                <a:solidFill>
                  <a:schemeClr val="accent2"/>
                </a:solidFill>
                <a:latin typeface="Arial" charset="0"/>
                <a:ea typeface="ＭＳ Ｐゴシック" charset="0"/>
              </a:rPr>
              <a:t>	</a:t>
            </a:r>
            <a:r>
              <a:rPr lang="en-US" dirty="0">
                <a:solidFill>
                  <a:schemeClr val="accent2"/>
                </a:solidFill>
                <a:latin typeface="Arial" charset="0"/>
                <a:ea typeface="ＭＳ Ｐゴシック" charset="0"/>
                <a:cs typeface="Arial" charset="0"/>
              </a:rPr>
              <a:t>	</a:t>
            </a:r>
          </a:p>
        </p:txBody>
      </p:sp>
      <p:sp>
        <p:nvSpPr>
          <p:cNvPr id="16389" name="Text Box 8">
            <a:extLst>
              <a:ext uri="{FF2B5EF4-FFF2-40B4-BE49-F238E27FC236}">
                <a16:creationId xmlns:a16="http://schemas.microsoft.com/office/drawing/2014/main" id="{736F1CBA-6D13-714E-8B97-BDE4B9884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514600"/>
            <a:ext cx="7162800" cy="30469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	   1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6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1 x 64  = 64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    	+ 1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5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1 x 32  = 32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     	+ 0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4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0 x 16  =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	+ 1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3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1 x 8    = 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    	+ 1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1 x 4    = 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	+ 1 x 2</a:t>
            </a:r>
            <a:r>
              <a:rPr lang="en-US" altLang="en-US" sz="2400" baseline="30000" dirty="0"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=  1 x 2    = 2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       	+ 0 x 2º  =  0 x 1    =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  <a:cs typeface="Arial" panose="020B0604020202020204" pitchFamily="34" charset="0"/>
              </a:rPr>
              <a:t>			        = 110 in base 10</a:t>
            </a:r>
          </a:p>
        </p:txBody>
      </p:sp>
      <p:sp>
        <p:nvSpPr>
          <p:cNvPr id="15370" name="Rectangle 10">
            <a:extLst>
              <a:ext uri="{FF2B5EF4-FFF2-40B4-BE49-F238E27FC236}">
                <a16:creationId xmlns:a16="http://schemas.microsoft.com/office/drawing/2014/main" id="{E8207942-3094-034F-8ED4-6450062CA5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Binary to Decimal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85862C1D-058D-824A-8B1F-1697B7F83E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2782E1C-1A07-EF4B-8F24-764DBF1F77FC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 dirty="0"/>
          </a:p>
        </p:txBody>
      </p:sp>
      <p:sp>
        <p:nvSpPr>
          <p:cNvPr id="17412" name="Text Box 8">
            <a:extLst>
              <a:ext uri="{FF2B5EF4-FFF2-40B4-BE49-F238E27FC236}">
                <a16:creationId xmlns:a16="http://schemas.microsoft.com/office/drawing/2014/main" id="{C809248E-B77A-0640-A3D4-6385EEC02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524000"/>
            <a:ext cx="7772400" cy="47275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Remember that there are only 2 digit symbols in binary, 0 and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	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1 + 1 is 0 with a carry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cs typeface="Arial" panose="020B0604020202020204" pitchFamily="34" charset="0"/>
            </a:endParaRPr>
          </a:p>
        </p:txBody>
      </p:sp>
      <p:sp>
        <p:nvSpPr>
          <p:cNvPr id="16394" name="Oval 10">
            <a:extLst>
              <a:ext uri="{FF2B5EF4-FFF2-40B4-BE49-F238E27FC236}">
                <a16:creationId xmlns:a16="http://schemas.microsoft.com/office/drawing/2014/main" id="{3C98F749-A991-E14F-A5C9-A986A6775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3581400"/>
            <a:ext cx="2438400" cy="1143000"/>
          </a:xfrm>
          <a:prstGeom prst="ellipse">
            <a:avLst/>
          </a:prstGeom>
          <a:solidFill>
            <a:srgbClr val="FFCC99"/>
          </a:solidFill>
          <a:ln w="9525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Carry Values</a:t>
            </a:r>
          </a:p>
        </p:txBody>
      </p:sp>
      <p:sp>
        <p:nvSpPr>
          <p:cNvPr id="17414" name="Text Box 11">
            <a:extLst>
              <a:ext uri="{FF2B5EF4-FFF2-40B4-BE49-F238E27FC236}">
                <a16:creationId xmlns:a16="http://schemas.microsoft.com/office/drawing/2014/main" id="{C4E25CFD-8238-D24C-9084-54193C593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4114800"/>
            <a:ext cx="4419600" cy="15700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    1 0 1 1 1 1 1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       1 0 1 0 1 1 1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     </a:t>
            </a:r>
            <a:r>
              <a:rPr lang="en-US" altLang="en-US" sz="2400" u="sng" dirty="0">
                <a:cs typeface="Arial" panose="020B0604020202020204" pitchFamily="34" charset="0"/>
              </a:rPr>
              <a:t>+1 0 0 1 0 1 1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        </a:t>
            </a:r>
            <a:r>
              <a:rPr lang="en-US" altLang="en-US" sz="2400" dirty="0">
                <a:solidFill>
                  <a:srgbClr val="FF6600"/>
                </a:solidFill>
                <a:cs typeface="Arial" panose="020B0604020202020204" pitchFamily="34" charset="0"/>
              </a:rPr>
              <a:t>1 0 1 0 0 0 1 0</a:t>
            </a:r>
          </a:p>
        </p:txBody>
      </p:sp>
      <p:sp>
        <p:nvSpPr>
          <p:cNvPr id="16396" name="Line 12">
            <a:extLst>
              <a:ext uri="{FF2B5EF4-FFF2-40B4-BE49-F238E27FC236}">
                <a16:creationId xmlns:a16="http://schemas.microsoft.com/office/drawing/2014/main" id="{70FA9221-C45E-3549-8198-C07D099D501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2000" y="4267200"/>
            <a:ext cx="152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98" name="Rectangle 14">
            <a:extLst>
              <a:ext uri="{FF2B5EF4-FFF2-40B4-BE49-F238E27FC236}">
                <a16:creationId xmlns:a16="http://schemas.microsoft.com/office/drawing/2014/main" id="{3C51CB99-D2F1-8B44-A1E2-96B2115C0B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Arithmetic in Binary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11B531C-4361-EE4B-86E6-37E058B13B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7F2D34B2-BD88-4946-A38D-D30290538404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 dirty="0"/>
          </a:p>
        </p:txBody>
      </p:sp>
      <p:sp>
        <p:nvSpPr>
          <p:cNvPr id="18436" name="Text Box 7">
            <a:extLst>
              <a:ext uri="{FF2B5EF4-FFF2-40B4-BE49-F238E27FC236}">
                <a16:creationId xmlns:a16="http://schemas.microsoft.com/office/drawing/2014/main" id="{51E87A3D-8505-C04D-86B6-933337888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76400"/>
            <a:ext cx="7772400" cy="39703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/>
              <a:t>Remember borrowing?</a:t>
            </a:r>
            <a:r>
              <a:rPr lang="en-US" altLang="en-US" sz="2800" dirty="0"/>
              <a:t> Apply that concept here: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cs typeface="Arial" panose="020B0604020202020204" pitchFamily="34" charset="0"/>
              </a:rPr>
              <a:t>                	</a:t>
            </a:r>
            <a:r>
              <a:rPr lang="en-US" altLang="en-US" sz="2400" dirty="0">
                <a:solidFill>
                  <a:srgbClr val="FF6600"/>
                </a:solidFill>
                <a:cs typeface="Arial" panose="020B0604020202020204" pitchFamily="34" charset="0"/>
              </a:rPr>
              <a:t>0 1 2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6600"/>
                </a:solidFill>
                <a:cs typeface="Arial" panose="020B0604020202020204" pitchFamily="34" charset="0"/>
              </a:rPr>
              <a:t>                                       0 2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	           1 0 1 0 1 1 1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	          </a:t>
            </a:r>
            <a:r>
              <a:rPr lang="en-US" altLang="en-US" sz="2400" u="sng" dirty="0">
                <a:cs typeface="Arial" panose="020B0604020202020204" pitchFamily="34" charset="0"/>
              </a:rPr>
              <a:t>-   1 1 1 0 1 1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                          0 0 1 1 1 0 0     			   	</a:t>
            </a:r>
          </a:p>
        </p:txBody>
      </p:sp>
      <p:sp>
        <p:nvSpPr>
          <p:cNvPr id="17421" name="Rectangle 13">
            <a:extLst>
              <a:ext uri="{FF2B5EF4-FFF2-40B4-BE49-F238E27FC236}">
                <a16:creationId xmlns:a16="http://schemas.microsoft.com/office/drawing/2014/main" id="{3607B71F-D62D-DC42-A810-103278884E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Subtracting Binary Numbers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58C24-73D4-2A4A-91DE-ADF1951FA1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3E2DDC8F-022D-CC48-80FF-51338A089769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 dirty="0"/>
          </a:p>
        </p:txBody>
      </p:sp>
      <p:sp>
        <p:nvSpPr>
          <p:cNvPr id="97282" name="Rectangle 2">
            <a:extLst>
              <a:ext uri="{FF2B5EF4-FFF2-40B4-BE49-F238E27FC236}">
                <a16:creationId xmlns:a16="http://schemas.microsoft.com/office/drawing/2014/main" id="{06EDAE00-6343-BA4D-9C45-26E9FB3DCB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Counting in Power-of-2 Bases</a:t>
            </a:r>
          </a:p>
        </p:txBody>
      </p:sp>
      <p:pic>
        <p:nvPicPr>
          <p:cNvPr id="3" name="Picture 2" descr="A table shows the binary, octal, and decimal representation of digits from 0 to 10. For binary: 0, 1, 10, 11, 100, 101, 110, 111, 1000, 1001, and 1010; For octal: 0, 1, 2, 3, 4, 5, 6, 7, 10, 11, and 12; For decimal: 0, 1, 2, 3, 4, 5, 6, 7, 8, 9, and 10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76400"/>
            <a:ext cx="4075420" cy="372416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0D5C5E36-5827-EB4B-9F14-0A1923074A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D260C446-29BD-3F49-9937-0A1506ED230D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 dirty="0"/>
          </a:p>
        </p:txBody>
      </p:sp>
      <p:sp>
        <p:nvSpPr>
          <p:cNvPr id="20484" name="Text Box 129">
            <a:extLst>
              <a:ext uri="{FF2B5EF4-FFF2-40B4-BE49-F238E27FC236}">
                <a16:creationId xmlns:a16="http://schemas.microsoft.com/office/drawing/2014/main" id="{22C016B8-84F0-F145-93DF-4E54271A8C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676400"/>
            <a:ext cx="7086600" cy="35083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800" b="0" dirty="0"/>
              <a:t> Mark groups of </a:t>
            </a:r>
            <a:r>
              <a:rPr lang="en-US" altLang="en-US" sz="2800" b="0" i="1" dirty="0"/>
              <a:t>three</a:t>
            </a:r>
            <a:r>
              <a:rPr lang="en-US" altLang="en-US" sz="2800" b="0" dirty="0"/>
              <a:t> (from right)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800" b="0" dirty="0"/>
              <a:t> Convert each group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u="sng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dirty="0">
                <a:solidFill>
                  <a:schemeClr val="accent2"/>
                </a:solidFill>
              </a:rPr>
              <a:t>10101011	     </a:t>
            </a:r>
            <a:r>
              <a:rPr lang="en-US" altLang="en-US" sz="2800" u="sng" dirty="0">
                <a:solidFill>
                  <a:schemeClr val="accent2"/>
                </a:solidFill>
              </a:rPr>
              <a:t>10</a:t>
            </a:r>
            <a:r>
              <a:rPr lang="en-US" altLang="en-US" sz="2800" dirty="0">
                <a:solidFill>
                  <a:schemeClr val="accent2"/>
                </a:solidFill>
              </a:rPr>
              <a:t>  </a:t>
            </a:r>
            <a:r>
              <a:rPr lang="en-US" altLang="en-US" sz="2800" u="sng" dirty="0">
                <a:solidFill>
                  <a:schemeClr val="accent2"/>
                </a:solidFill>
              </a:rPr>
              <a:t>101</a:t>
            </a:r>
            <a:r>
              <a:rPr lang="en-US" altLang="en-US" sz="2800" dirty="0">
                <a:solidFill>
                  <a:schemeClr val="accent2"/>
                </a:solidFill>
              </a:rPr>
              <a:t>  </a:t>
            </a:r>
            <a:r>
              <a:rPr lang="en-US" altLang="en-US" sz="2800" u="sng" dirty="0">
                <a:solidFill>
                  <a:schemeClr val="accent2"/>
                </a:solidFill>
              </a:rPr>
              <a:t>011</a:t>
            </a:r>
            <a:r>
              <a:rPr lang="en-US" altLang="en-US" sz="2800" u="sng" dirty="0"/>
              <a:t>              </a:t>
            </a:r>
            <a:endParaRPr lang="en-US" altLang="en-US" sz="28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dirty="0">
                <a:solidFill>
                  <a:srgbClr val="669900"/>
                </a:solidFill>
              </a:rPr>
              <a:t>	                2     5     3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dirty="0">
              <a:solidFill>
                <a:srgbClr val="669900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10101011 is 253 in base 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     </a:t>
            </a:r>
            <a:endParaRPr lang="en-US" altLang="en-US" sz="2800" b="0" u="sng" dirty="0"/>
          </a:p>
        </p:txBody>
      </p:sp>
      <p:sp>
        <p:nvSpPr>
          <p:cNvPr id="19591" name="Rectangle 135">
            <a:extLst>
              <a:ext uri="{FF2B5EF4-FFF2-40B4-BE49-F238E27FC236}">
                <a16:creationId xmlns:a16="http://schemas.microsoft.com/office/drawing/2014/main" id="{E0571C5A-586F-AB4B-97FE-2FDCD7B8A8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Binary to Octal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F25FA57-51B5-674A-89E9-ED91713C31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7438D5AD-8D43-DA4C-871A-71B0FEEA1F7C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 dirty="0"/>
          </a:p>
        </p:txBody>
      </p:sp>
      <p:sp>
        <p:nvSpPr>
          <p:cNvPr id="21507" name="Text Box 16">
            <a:extLst>
              <a:ext uri="{FF2B5EF4-FFF2-40B4-BE49-F238E27FC236}">
                <a16:creationId xmlns:a16="http://schemas.microsoft.com/office/drawing/2014/main" id="{A4CFA542-0078-614D-ACF4-62D4F0E55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752600"/>
            <a:ext cx="7162800" cy="35083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800" b="0" dirty="0"/>
              <a:t> Mark groups of </a:t>
            </a:r>
            <a:r>
              <a:rPr lang="en-US" altLang="en-US" sz="2800" b="0" i="1" dirty="0"/>
              <a:t>four</a:t>
            </a:r>
            <a:r>
              <a:rPr lang="en-US" altLang="en-US" sz="2800" b="0" dirty="0"/>
              <a:t> (from right)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800" b="0" dirty="0"/>
              <a:t> Convert each group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u="sng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	</a:t>
            </a:r>
            <a:r>
              <a:rPr lang="en-US" altLang="en-US" sz="2800" dirty="0">
                <a:solidFill>
                  <a:schemeClr val="accent2"/>
                </a:solidFill>
              </a:rPr>
              <a:t>10101011	     </a:t>
            </a:r>
            <a:r>
              <a:rPr lang="en-US" altLang="en-US" sz="2800" u="sng" dirty="0">
                <a:solidFill>
                  <a:schemeClr val="accent2"/>
                </a:solidFill>
              </a:rPr>
              <a:t>1010</a:t>
            </a:r>
            <a:r>
              <a:rPr lang="en-US" altLang="en-US" sz="2800" dirty="0">
                <a:solidFill>
                  <a:schemeClr val="accent2"/>
                </a:solidFill>
              </a:rPr>
              <a:t>  </a:t>
            </a:r>
            <a:r>
              <a:rPr lang="en-US" altLang="en-US" sz="2800" u="sng" dirty="0">
                <a:solidFill>
                  <a:schemeClr val="accent2"/>
                </a:solidFill>
              </a:rPr>
              <a:t>1011              </a:t>
            </a:r>
            <a:endParaRPr lang="en-US" altLang="en-US" sz="2800" dirty="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solidFill>
                  <a:schemeClr val="accent2"/>
                </a:solidFill>
              </a:rPr>
              <a:t>		</a:t>
            </a:r>
            <a:r>
              <a:rPr lang="en-US" altLang="en-US" sz="2800" dirty="0">
                <a:solidFill>
                  <a:srgbClr val="FF9933"/>
                </a:solidFill>
              </a:rPr>
              <a:t>	        A       B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b="0" dirty="0">
              <a:solidFill>
                <a:srgbClr val="FF9933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0" dirty="0"/>
              <a:t>10101011 is AB in base 16</a:t>
            </a:r>
            <a:r>
              <a:rPr lang="en-US" altLang="en-US" sz="2800" dirty="0"/>
              <a:t>   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 u="sng" dirty="0"/>
          </a:p>
        </p:txBody>
      </p:sp>
      <p:sp>
        <p:nvSpPr>
          <p:cNvPr id="20498" name="Rectangle 18">
            <a:extLst>
              <a:ext uri="{FF2B5EF4-FFF2-40B4-BE49-F238E27FC236}">
                <a16:creationId xmlns:a16="http://schemas.microsoft.com/office/drawing/2014/main" id="{8E19F653-4B7D-6E44-859A-8DD2839D43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Binary to Hexadecimal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F4E8EA4B-9A13-9C4E-A7CF-CEA7E3B550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65BE793D-25B4-6F45-B25B-CA1BBFEA3F50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 dirty="0"/>
          </a:p>
        </p:txBody>
      </p:sp>
      <p:sp>
        <p:nvSpPr>
          <p:cNvPr id="26639" name="Rectangle 15">
            <a:extLst>
              <a:ext uri="{FF2B5EF4-FFF2-40B4-BE49-F238E27FC236}">
                <a16:creationId xmlns:a16="http://schemas.microsoft.com/office/drawing/2014/main" id="{1AC92DF0-4369-4144-8C89-F6D2B793E1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Chapter Goals</a:t>
            </a:r>
          </a:p>
        </p:txBody>
      </p:sp>
      <p:sp>
        <p:nvSpPr>
          <p:cNvPr id="26640" name="Rectangle 16">
            <a:extLst>
              <a:ext uri="{FF2B5EF4-FFF2-40B4-BE49-F238E27FC236}">
                <a16:creationId xmlns:a16="http://schemas.microsoft.com/office/drawing/2014/main" id="{E68B9B34-B2C4-7C46-89EB-9AB5D98F2B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800" dirty="0">
                <a:cs typeface="+mn-cs"/>
              </a:rPr>
              <a:t>Distinguish among </a:t>
            </a:r>
            <a:r>
              <a:rPr lang="en-US" sz="2800" dirty="0">
                <a:solidFill>
                  <a:srgbClr val="FF6600"/>
                </a:solidFill>
                <a:cs typeface="+mn-cs"/>
              </a:rPr>
              <a:t>categories </a:t>
            </a:r>
            <a:r>
              <a:rPr lang="en-US" sz="2800" dirty="0">
                <a:cs typeface="+mn-cs"/>
              </a:rPr>
              <a:t>of numbers</a:t>
            </a:r>
          </a:p>
          <a:p>
            <a:pPr eaLnBrk="1" hangingPunct="1">
              <a:defRPr/>
            </a:pPr>
            <a:r>
              <a:rPr lang="en-US" sz="2800" dirty="0">
                <a:cs typeface="+mn-cs"/>
              </a:rPr>
              <a:t>Describe </a:t>
            </a:r>
            <a:r>
              <a:rPr lang="en-US" sz="2800" dirty="0">
                <a:solidFill>
                  <a:srgbClr val="FF6600"/>
                </a:solidFill>
                <a:cs typeface="+mn-cs"/>
              </a:rPr>
              <a:t>positional </a:t>
            </a:r>
            <a:r>
              <a:rPr lang="en-US" sz="2800" dirty="0">
                <a:cs typeface="+mn-cs"/>
              </a:rPr>
              <a:t>notation</a:t>
            </a:r>
          </a:p>
          <a:p>
            <a:pPr eaLnBrk="1" hangingPunct="1">
              <a:defRPr/>
            </a:pPr>
            <a:r>
              <a:rPr lang="en-US" sz="2800" dirty="0">
                <a:solidFill>
                  <a:srgbClr val="FF6600"/>
                </a:solidFill>
                <a:cs typeface="+mn-cs"/>
              </a:rPr>
              <a:t>Convert </a:t>
            </a:r>
            <a:r>
              <a:rPr lang="en-US" sz="2800" dirty="0">
                <a:cs typeface="+mn-cs"/>
              </a:rPr>
              <a:t>numbers in other bases to base 10</a:t>
            </a:r>
          </a:p>
          <a:p>
            <a:pPr eaLnBrk="1" hangingPunct="1">
              <a:defRPr/>
            </a:pPr>
            <a:r>
              <a:rPr lang="en-US" sz="2800" dirty="0">
                <a:solidFill>
                  <a:srgbClr val="FF6600"/>
                </a:solidFill>
                <a:cs typeface="+mn-cs"/>
              </a:rPr>
              <a:t>Convert </a:t>
            </a:r>
            <a:r>
              <a:rPr lang="en-US" sz="2800" dirty="0">
                <a:cs typeface="+mn-cs"/>
              </a:rPr>
              <a:t>base-10 numbers to numbers in other bases</a:t>
            </a:r>
          </a:p>
          <a:p>
            <a:pPr eaLnBrk="1" hangingPunct="1">
              <a:defRPr/>
            </a:pPr>
            <a:r>
              <a:rPr lang="en-US" sz="2800" dirty="0">
                <a:cs typeface="+mn-cs"/>
              </a:rPr>
              <a:t>Describe the </a:t>
            </a:r>
            <a:r>
              <a:rPr lang="en-US" sz="2800" dirty="0">
                <a:solidFill>
                  <a:srgbClr val="FF6600"/>
                </a:solidFill>
                <a:cs typeface="+mn-cs"/>
              </a:rPr>
              <a:t>relationship </a:t>
            </a:r>
            <a:r>
              <a:rPr lang="en-US" sz="2800" dirty="0">
                <a:cs typeface="+mn-cs"/>
              </a:rPr>
              <a:t>among bases 2, 8, and 16</a:t>
            </a:r>
          </a:p>
          <a:p>
            <a:pPr eaLnBrk="1" hangingPunct="1">
              <a:defRPr/>
            </a:pPr>
            <a:r>
              <a:rPr lang="en-US" sz="2800" dirty="0">
                <a:cs typeface="+mn-cs"/>
              </a:rPr>
              <a:t>Explain the importance to computing of bases that are </a:t>
            </a:r>
            <a:r>
              <a:rPr lang="en-US" sz="2800" dirty="0">
                <a:solidFill>
                  <a:srgbClr val="FF6600"/>
                </a:solidFill>
                <a:cs typeface="+mn-cs"/>
              </a:rPr>
              <a:t>powers of 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CDF7A94-55C4-D145-852F-CFCB23EF4B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933A184E-EDA7-B443-8BF5-B35579960DA8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 dirty="0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E82BBA9B-7BE9-8344-B2D3-A88827C5AB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Decimal to Octal</a:t>
            </a:r>
          </a:p>
        </p:txBody>
      </p:sp>
      <p:sp>
        <p:nvSpPr>
          <p:cNvPr id="58377" name="Text Box 9">
            <a:extLst>
              <a:ext uri="{FF2B5EF4-FFF2-40B4-BE49-F238E27FC236}">
                <a16:creationId xmlns:a16="http://schemas.microsoft.com/office/drawing/2014/main" id="{1ADA685C-692C-604D-9DCD-3971C56A3A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600200"/>
            <a:ext cx="7315200" cy="301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3200" i="1" dirty="0">
                <a:latin typeface="Arial" charset="0"/>
                <a:ea typeface="ＭＳ Ｐゴシック" charset="0"/>
              </a:rPr>
              <a:t>Try some!</a:t>
            </a:r>
          </a:p>
          <a:p>
            <a:pPr>
              <a:spcBef>
                <a:spcPct val="50000"/>
              </a:spcBef>
              <a:defRPr/>
            </a:pPr>
            <a:endParaRPr lang="en-US" sz="3200" i="1" dirty="0">
              <a:latin typeface="Arial" charset="0"/>
              <a:ea typeface="ＭＳ Ｐゴシック" charset="0"/>
            </a:endParaRPr>
          </a:p>
          <a:p>
            <a:pPr>
              <a:spcBef>
                <a:spcPct val="50000"/>
              </a:spcBef>
              <a:defRPr/>
            </a:pPr>
            <a:r>
              <a:rPr lang="en-US" sz="3200" i="1" dirty="0">
                <a:solidFill>
                  <a:srgbClr val="FF6600"/>
                </a:solidFill>
                <a:latin typeface="Arial" charset="0"/>
                <a:ea typeface="ＭＳ Ｐゴシック" charset="0"/>
                <a:hlinkClick r:id="rId3"/>
              </a:rPr>
              <a:t>http://fclass.vaniercollege.qc.ca/web/mathematics/real/Calculators/BaseConv_calc_1.htm</a:t>
            </a:r>
            <a:endParaRPr lang="en-US" sz="3200" i="1" dirty="0">
              <a:solidFill>
                <a:srgbClr val="FF6600"/>
              </a:solidFill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3F76-5C4B-274F-99B1-5F10FF04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Abacus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0106ED-9C86-A946-BCC0-0ACC9DEEF9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B87AC8B4-ACE0-2D4F-ADF7-AC2AB230029D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947672" y="5029200"/>
            <a:ext cx="308152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900" b="0" dirty="0">
                <a:cs typeface="Arial" panose="020B0604020202020204" pitchFamily="34" charset="0"/>
              </a:rPr>
              <a:t>Courtesy of Theresa DiDonato.</a:t>
            </a:r>
          </a:p>
        </p:txBody>
      </p:sp>
      <p:pic>
        <p:nvPicPr>
          <p:cNvPr id="4" name="Picture 3" descr="A photograph shows &quot;Abacus,&quot; a computing device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084" y="2057400"/>
            <a:ext cx="5565648" cy="286207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6B04495B-3FC5-3844-9787-235327BBB9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B0175B4-ABD5-734B-9C70-BF90D0D40F71}" type="slidenum">
              <a:rPr lang="en-US" altLang="en-US" sz="1400" smtClean="0"/>
              <a:pPr eaLnBrk="1" hangingPunct="1"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dirty="0"/>
          </a:p>
        </p:txBody>
      </p:sp>
      <p:sp>
        <p:nvSpPr>
          <p:cNvPr id="21511" name="Text Box 7">
            <a:extLst>
              <a:ext uri="{FF2B5EF4-FFF2-40B4-BE49-F238E27FC236}">
                <a16:creationId xmlns:a16="http://schemas.microsoft.com/office/drawing/2014/main" id="{16591322-087E-7C45-BE0E-BDC26A4BD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124200"/>
            <a:ext cx="7924800" cy="1289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CC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2000" b="0" dirty="0">
                <a:latin typeface="Bradley Hand" pitchFamily="2" charset="77"/>
              </a:rPr>
              <a:t>While the quotient is not zero:</a:t>
            </a:r>
          </a:p>
          <a:p>
            <a:pPr lvl="1" algn="just">
              <a:lnSpc>
                <a:spcPct val="96000"/>
              </a:lnSpc>
              <a:defRPr/>
            </a:pPr>
            <a:r>
              <a:rPr lang="en-US" sz="2000" b="0" dirty="0">
                <a:latin typeface="Bradley Hand" pitchFamily="2" charset="77"/>
              </a:rPr>
              <a:t>Divide the decimal number by the new base</a:t>
            </a:r>
          </a:p>
          <a:p>
            <a:pPr lvl="1" algn="just">
              <a:lnSpc>
                <a:spcPct val="96000"/>
              </a:lnSpc>
              <a:defRPr/>
            </a:pPr>
            <a:r>
              <a:rPr lang="en-US" sz="2000" b="0" dirty="0">
                <a:latin typeface="Bradley Hand" pitchFamily="2" charset="77"/>
              </a:rPr>
              <a:t>Make the remainder the next digit to the left in the answer</a:t>
            </a:r>
          </a:p>
          <a:p>
            <a:pPr lvl="1" algn="just">
              <a:lnSpc>
                <a:spcPct val="96000"/>
              </a:lnSpc>
              <a:defRPr/>
            </a:pPr>
            <a:r>
              <a:rPr lang="en-US" sz="2000" b="0" dirty="0">
                <a:latin typeface="Bradley Hand" pitchFamily="2" charset="77"/>
              </a:rPr>
              <a:t>Replace the original decimal number with the quotient</a:t>
            </a:r>
          </a:p>
        </p:txBody>
      </p:sp>
      <p:sp>
        <p:nvSpPr>
          <p:cNvPr id="21513" name="Text Box 9">
            <a:extLst>
              <a:ext uri="{FF2B5EF4-FFF2-40B4-BE49-F238E27FC236}">
                <a16:creationId xmlns:a16="http://schemas.microsoft.com/office/drawing/2014/main" id="{BB7DF095-F584-6542-8724-058323D544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76400"/>
            <a:ext cx="7543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800" dirty="0">
                <a:latin typeface="Arial" charset="0"/>
                <a:ea typeface="ＭＳ Ｐゴシック" charset="0"/>
              </a:rPr>
              <a:t>Algorithm for converting number in base 10 to other bases: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21515" name="Rectangle 11">
            <a:extLst>
              <a:ext uri="{FF2B5EF4-FFF2-40B4-BE49-F238E27FC236}">
                <a16:creationId xmlns:a16="http://schemas.microsoft.com/office/drawing/2014/main" id="{8A281862-D599-2F4F-86A6-8488EAF449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solidFill>
                  <a:schemeClr val="tx1"/>
                </a:solidFill>
                <a:cs typeface="+mj-cs"/>
              </a:rPr>
              <a:t>Converting Decimal to Other Bases</a:t>
            </a:r>
            <a:endParaRPr lang="en-US" dirty="0">
              <a:solidFill>
                <a:schemeClr val="tx1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494EC98-F4EC-6A48-85CC-4858EDDA6D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16C7E9BE-EFA6-9147-812D-EC295562DB7B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 dirty="0"/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97078DB6-DCAE-E544-8E5A-E136166519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Decimal to Octal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(1 of 2)</a:t>
            </a:r>
          </a:p>
        </p:txBody>
      </p:sp>
      <p:sp>
        <p:nvSpPr>
          <p:cNvPr id="61446" name="Text Box 6">
            <a:extLst>
              <a:ext uri="{FF2B5EF4-FFF2-40B4-BE49-F238E27FC236}">
                <a16:creationId xmlns:a16="http://schemas.microsoft.com/office/drawing/2014/main" id="{5A7365E8-CC65-D649-9C32-370D6E876B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600200"/>
            <a:ext cx="7315200" cy="277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3200" i="1" dirty="0">
                <a:latin typeface="Arial" charset="0"/>
                <a:ea typeface="ＭＳ Ｐゴシック" charset="0"/>
              </a:rPr>
              <a:t>What is 1988 (base 10) in base 8?</a:t>
            </a:r>
          </a:p>
          <a:p>
            <a:pPr>
              <a:spcBef>
                <a:spcPct val="50000"/>
              </a:spcBef>
              <a:defRPr/>
            </a:pPr>
            <a:endParaRPr lang="en-US" sz="3200" i="1" dirty="0">
              <a:latin typeface="Arial" charset="0"/>
              <a:ea typeface="ＭＳ Ｐゴシック" charset="0"/>
            </a:endParaRPr>
          </a:p>
          <a:p>
            <a:pPr>
              <a:spcBef>
                <a:spcPct val="50000"/>
              </a:spcBef>
              <a:defRPr/>
            </a:pPr>
            <a:r>
              <a:rPr lang="en-US" sz="3200" i="1" dirty="0">
                <a:latin typeface="Arial" charset="0"/>
                <a:ea typeface="ＭＳ Ｐゴシック" charset="0"/>
              </a:rPr>
              <a:t>	Try it!</a:t>
            </a:r>
          </a:p>
          <a:p>
            <a:pPr>
              <a:spcBef>
                <a:spcPct val="50000"/>
              </a:spcBef>
              <a:defRPr/>
            </a:pPr>
            <a:endParaRPr lang="en-US" sz="3200" i="1" dirty="0"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45BAEF2B-5236-1945-9DFD-0DF71D59EB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3CC0C86C-196B-4048-B907-525BA9C5E497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 dirty="0"/>
          </a:p>
        </p:txBody>
      </p:sp>
      <p:sp>
        <p:nvSpPr>
          <p:cNvPr id="60418" name="Rectangle 2">
            <a:extLst>
              <a:ext uri="{FF2B5EF4-FFF2-40B4-BE49-F238E27FC236}">
                <a16:creationId xmlns:a16="http://schemas.microsoft.com/office/drawing/2014/main" id="{B88DF961-70FD-F147-AC40-EB10132A90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Decimal to Octal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(2 of 2)</a:t>
            </a:r>
          </a:p>
        </p:txBody>
      </p:sp>
      <p:sp>
        <p:nvSpPr>
          <p:cNvPr id="60423" name="Rectangle 7">
            <a:extLst>
              <a:ext uri="{FF2B5EF4-FFF2-40B4-BE49-F238E27FC236}">
                <a16:creationId xmlns:a16="http://schemas.microsoft.com/office/drawing/2014/main" id="{F89A425E-16E4-A14D-8D7B-AF3F00CEE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752600"/>
            <a:ext cx="7239000" cy="3786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</a:t>
            </a:r>
            <a:r>
              <a:rPr lang="en-US" u="sng" dirty="0">
                <a:latin typeface="Arial" charset="0"/>
                <a:ea typeface="ＭＳ Ｐゴシック" charset="0"/>
              </a:rPr>
              <a:t>  248</a:t>
            </a:r>
            <a:r>
              <a:rPr lang="en-US" dirty="0">
                <a:latin typeface="Arial" charset="0"/>
                <a:ea typeface="ＭＳ Ｐゴシック" charset="0"/>
              </a:rPr>
              <a:t>	      </a:t>
            </a:r>
            <a:r>
              <a:rPr lang="en-US" u="sng" dirty="0">
                <a:latin typeface="Arial" charset="0"/>
                <a:ea typeface="ＭＳ Ｐゴシック" charset="0"/>
              </a:rPr>
              <a:t>   31</a:t>
            </a:r>
            <a:r>
              <a:rPr lang="en-US" dirty="0">
                <a:latin typeface="Arial" charset="0"/>
                <a:ea typeface="ＭＳ Ｐゴシック" charset="0"/>
              </a:rPr>
              <a:t>  	  </a:t>
            </a:r>
            <a:r>
              <a:rPr lang="en-US" u="sng" dirty="0">
                <a:latin typeface="Arial" charset="0"/>
                <a:ea typeface="ＭＳ Ｐゴシック" charset="0"/>
              </a:rPr>
              <a:t>   3 </a:t>
            </a:r>
            <a:r>
              <a:rPr lang="en-US" dirty="0">
                <a:latin typeface="Arial" charset="0"/>
                <a:ea typeface="ＭＳ Ｐゴシック" charset="0"/>
              </a:rPr>
              <a:t>            </a:t>
            </a:r>
            <a:r>
              <a:rPr lang="en-US" u="sng" dirty="0">
                <a:latin typeface="Arial" charset="0"/>
                <a:ea typeface="ＭＳ Ｐゴシック" charset="0"/>
              </a:rPr>
              <a:t> 0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         8  1988	   8  248        8  31          8  3</a:t>
            </a: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</a:t>
            </a:r>
            <a:r>
              <a:rPr lang="en-US" u="sng" dirty="0">
                <a:latin typeface="Arial" charset="0"/>
                <a:ea typeface="ＭＳ Ｐゴシック" charset="0"/>
              </a:rPr>
              <a:t>16  </a:t>
            </a:r>
            <a:r>
              <a:rPr lang="en-US" dirty="0">
                <a:latin typeface="Arial" charset="0"/>
                <a:ea typeface="ＭＳ Ｐゴシック" charset="0"/>
              </a:rPr>
              <a:t>          </a:t>
            </a:r>
            <a:r>
              <a:rPr lang="en-US" u="sng" dirty="0">
                <a:latin typeface="Arial" charset="0"/>
                <a:ea typeface="ＭＳ Ｐゴシック" charset="0"/>
              </a:rPr>
              <a:t>24</a:t>
            </a:r>
            <a:r>
              <a:rPr lang="en-US" dirty="0">
                <a:latin typeface="Arial" charset="0"/>
                <a:ea typeface="ＭＳ Ｐゴシック" charset="0"/>
              </a:rPr>
              <a:t>              </a:t>
            </a:r>
            <a:r>
              <a:rPr lang="en-US" u="sng" dirty="0">
                <a:latin typeface="Arial" charset="0"/>
                <a:ea typeface="ＭＳ Ｐゴシック" charset="0"/>
              </a:rPr>
              <a:t>24 </a:t>
            </a:r>
            <a:r>
              <a:rPr lang="en-US" dirty="0">
                <a:latin typeface="Arial" charset="0"/>
                <a:ea typeface="ＭＳ Ｐゴシック" charset="0"/>
              </a:rPr>
              <a:t>             </a:t>
            </a:r>
            <a:r>
              <a:rPr lang="en-US" u="sng" dirty="0">
                <a:latin typeface="Arial" charset="0"/>
                <a:ea typeface="ＭＳ Ｐゴシック" charset="0"/>
              </a:rPr>
              <a:t>0</a:t>
            </a: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  38	         08	      7             3</a:t>
            </a: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  </a:t>
            </a:r>
            <a:r>
              <a:rPr lang="en-US" u="sng" dirty="0">
                <a:latin typeface="Arial" charset="0"/>
                <a:ea typeface="ＭＳ Ｐゴシック" charset="0"/>
              </a:rPr>
              <a:t>32</a:t>
            </a:r>
            <a:r>
              <a:rPr lang="en-US" dirty="0">
                <a:latin typeface="Arial" charset="0"/>
                <a:ea typeface="ＭＳ Ｐゴシック" charset="0"/>
              </a:rPr>
              <a:t>	          </a:t>
            </a:r>
            <a:r>
              <a:rPr lang="en-US" u="sng" dirty="0">
                <a:latin typeface="Arial" charset="0"/>
                <a:ea typeface="ＭＳ Ｐゴシック" charset="0"/>
              </a:rPr>
              <a:t> 8</a:t>
            </a:r>
            <a:r>
              <a:rPr lang="en-US" dirty="0">
                <a:latin typeface="Arial" charset="0"/>
                <a:ea typeface="ＭＳ Ｐゴシック" charset="0"/>
              </a:rPr>
              <a:t>       	</a:t>
            </a:r>
            <a:endParaRPr lang="en-US" u="sng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    68	           0</a:t>
            </a: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    </a:t>
            </a:r>
            <a:r>
              <a:rPr lang="en-US" u="sng" dirty="0">
                <a:latin typeface="Arial" charset="0"/>
                <a:ea typeface="ＭＳ Ｐゴシック" charset="0"/>
              </a:rPr>
              <a:t>64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	        </a:t>
            </a:r>
            <a:r>
              <a:rPr lang="en-US" dirty="0">
                <a:latin typeface="Arial" charset="0"/>
                <a:ea typeface="ＭＳ Ｐゴシック" charset="0"/>
              </a:rPr>
              <a:t>4	</a:t>
            </a:r>
          </a:p>
          <a:p>
            <a:pPr>
              <a:defRPr/>
            </a:pPr>
            <a:endParaRPr lang="en-US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		Answer is : </a:t>
            </a:r>
            <a:r>
              <a:rPr lang="en-US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3 7 0 4</a:t>
            </a:r>
            <a:endParaRPr lang="en-US" b="0" dirty="0">
              <a:solidFill>
                <a:srgbClr val="FF66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60424" name="Line 8">
            <a:extLst>
              <a:ext uri="{FF2B5EF4-FFF2-40B4-BE49-F238E27FC236}">
                <a16:creationId xmlns:a16="http://schemas.microsoft.com/office/drawing/2014/main" id="{9DF90C2A-C642-B645-B52D-881441C088CE}"/>
              </a:ext>
            </a:extLst>
          </p:cNvPr>
          <p:cNvSpPr>
            <a:spLocks noChangeShapeType="1"/>
          </p:cNvSpPr>
          <p:nvPr/>
        </p:nvSpPr>
        <p:spPr bwMode="auto">
          <a:xfrm>
            <a:off x="22098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0430" name="Line 14">
            <a:extLst>
              <a:ext uri="{FF2B5EF4-FFF2-40B4-BE49-F238E27FC236}">
                <a16:creationId xmlns:a16="http://schemas.microsoft.com/office/drawing/2014/main" id="{718F9082-421D-6041-AA94-CB23A2BD978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0431" name="Line 15">
            <a:extLst>
              <a:ext uri="{FF2B5EF4-FFF2-40B4-BE49-F238E27FC236}">
                <a16:creationId xmlns:a16="http://schemas.microsoft.com/office/drawing/2014/main" id="{C4699B7D-B9D7-9D43-A0DC-D896B1F685FB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0437" name="Line 21">
            <a:extLst>
              <a:ext uri="{FF2B5EF4-FFF2-40B4-BE49-F238E27FC236}">
                <a16:creationId xmlns:a16="http://schemas.microsoft.com/office/drawing/2014/main" id="{AAB55360-A2F7-A247-BFC3-B67CDAB96F4D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32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249018BD-3CBC-C742-B4A2-FB3AA6FF99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62727C12-5028-FA45-9083-B0F101CAD47F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 dirty="0"/>
          </a:p>
        </p:txBody>
      </p:sp>
      <p:sp>
        <p:nvSpPr>
          <p:cNvPr id="23561" name="Text Box 9">
            <a:extLst>
              <a:ext uri="{FF2B5EF4-FFF2-40B4-BE49-F238E27FC236}">
                <a16:creationId xmlns:a16="http://schemas.microsoft.com/office/drawing/2014/main" id="{63E9112F-02BE-694A-8BAC-06C488D11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590800"/>
            <a:ext cx="7162800" cy="180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What is 3567 (base 10) in base 16? </a:t>
            </a:r>
          </a:p>
          <a:p>
            <a:pPr>
              <a:spcBef>
                <a:spcPct val="50000"/>
              </a:spcBef>
              <a:defRPr/>
            </a:pPr>
            <a:endParaRPr lang="en-US" sz="2800" dirty="0">
              <a:latin typeface="Arial" charset="0"/>
              <a:ea typeface="ＭＳ Ｐゴシック" charset="0"/>
            </a:endParaRPr>
          </a:p>
          <a:p>
            <a:pPr>
              <a:spcBef>
                <a:spcPct val="50000"/>
              </a:spcBef>
              <a:defRPr/>
            </a:pPr>
            <a:r>
              <a:rPr lang="en-US" sz="2800" dirty="0">
                <a:latin typeface="Arial" charset="0"/>
                <a:ea typeface="ＭＳ Ｐゴシック" charset="0"/>
              </a:rPr>
              <a:t>	</a:t>
            </a:r>
            <a:r>
              <a:rPr lang="en-US" sz="2800" i="1" dirty="0">
                <a:latin typeface="Arial" charset="0"/>
                <a:ea typeface="ＭＳ Ｐゴシック" charset="0"/>
              </a:rPr>
              <a:t>Try it!</a:t>
            </a:r>
            <a:r>
              <a:rPr lang="en-US" sz="2800" dirty="0">
                <a:latin typeface="Arial" charset="0"/>
                <a:ea typeface="ＭＳ Ｐゴシック" charset="0"/>
              </a:rPr>
              <a:t>          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14E61637-1DAA-5343-B383-CAC82F4291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Decimal to Hexadecimal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(1 of 2)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844BA212-5CCA-5B4F-98EC-6FE69A536C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77417EDF-30B6-7F40-9617-735E1D32DA9D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 dirty="0"/>
          </a:p>
        </p:txBody>
      </p:sp>
      <p:sp>
        <p:nvSpPr>
          <p:cNvPr id="28676" name="Text Box 9">
            <a:extLst>
              <a:ext uri="{FF2B5EF4-FFF2-40B4-BE49-F238E27FC236}">
                <a16:creationId xmlns:a16="http://schemas.microsoft.com/office/drawing/2014/main" id="{B407824C-AD57-CF40-ACD7-8B1B032CD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752600"/>
            <a:ext cx="6781800" cy="37433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222	        13                  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         16  3567 	16  222           16  13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</a:t>
            </a:r>
            <a:r>
              <a:rPr lang="en-US" altLang="en-US" sz="2400" u="sng" dirty="0"/>
              <a:t>32</a:t>
            </a:r>
            <a:r>
              <a:rPr lang="en-US" altLang="en-US" sz="2400" dirty="0"/>
              <a:t>                   </a:t>
            </a:r>
            <a:r>
              <a:rPr lang="en-US" altLang="en-US" sz="2400" u="sng" dirty="0"/>
              <a:t>16 </a:t>
            </a:r>
            <a:r>
              <a:rPr lang="en-US" altLang="en-US" sz="2400" dirty="0"/>
              <a:t>                     </a:t>
            </a:r>
            <a:r>
              <a:rPr lang="en-US" altLang="en-US" sz="2400" u="sng" dirty="0"/>
              <a:t>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36		        62	        13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</a:t>
            </a:r>
            <a:r>
              <a:rPr lang="en-US" altLang="en-US" sz="2400" u="sng" dirty="0"/>
              <a:t>32</a:t>
            </a:r>
            <a:r>
              <a:rPr lang="en-US" altLang="en-US" sz="2400" dirty="0"/>
              <a:t>		        </a:t>
            </a:r>
            <a:r>
              <a:rPr lang="en-US" altLang="en-US" sz="2400" u="sng" dirty="0"/>
              <a:t>48</a:t>
            </a:r>
            <a:r>
              <a:rPr lang="en-US" altLang="en-US" sz="2400" dirty="0"/>
              <a:t> 	</a:t>
            </a:r>
            <a:endParaRPr lang="en-US" altLang="en-US" sz="2400" u="sng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  47	        14      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  </a:t>
            </a:r>
            <a:r>
              <a:rPr lang="en-US" altLang="en-US" sz="2400" u="sng" dirty="0"/>
              <a:t>32</a:t>
            </a:r>
            <a:r>
              <a:rPr lang="en-US" altLang="en-US" sz="2400" dirty="0"/>
              <a:t>			         	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        15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0" dirty="0"/>
              <a:t>			</a:t>
            </a:r>
            <a:endParaRPr lang="en-US" altLang="en-US" sz="2400" b="0" u="sng" dirty="0"/>
          </a:p>
        </p:txBody>
      </p:sp>
      <p:sp>
        <p:nvSpPr>
          <p:cNvPr id="22538" name="Line 10">
            <a:extLst>
              <a:ext uri="{FF2B5EF4-FFF2-40B4-BE49-F238E27FC236}">
                <a16:creationId xmlns:a16="http://schemas.microsoft.com/office/drawing/2014/main" id="{E93D46C7-DEEC-094B-8912-6F43AB95C8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9" name="Line 11">
            <a:extLst>
              <a:ext uri="{FF2B5EF4-FFF2-40B4-BE49-F238E27FC236}">
                <a16:creationId xmlns:a16="http://schemas.microsoft.com/office/drawing/2014/main" id="{B941A944-33D1-004C-8258-66792BB46D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21336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47" name="Line 19">
            <a:extLst>
              <a:ext uri="{FF2B5EF4-FFF2-40B4-BE49-F238E27FC236}">
                <a16:creationId xmlns:a16="http://schemas.microsoft.com/office/drawing/2014/main" id="{EDD5777C-BF1A-8543-8AD2-7DB58D982DC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19600" y="21336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48" name="Line 20">
            <a:extLst>
              <a:ext uri="{FF2B5EF4-FFF2-40B4-BE49-F238E27FC236}">
                <a16:creationId xmlns:a16="http://schemas.microsoft.com/office/drawing/2014/main" id="{512FAD73-FCEF-574B-B12B-B53E7B456CE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50" name="Line 22">
            <a:extLst>
              <a:ext uri="{FF2B5EF4-FFF2-40B4-BE49-F238E27FC236}">
                <a16:creationId xmlns:a16="http://schemas.microsoft.com/office/drawing/2014/main" id="{3E9AD1CC-E3CA-B548-A953-9AB6642C16E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00800" y="2133600"/>
            <a:ext cx="0" cy="3270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51" name="Line 23">
            <a:extLst>
              <a:ext uri="{FF2B5EF4-FFF2-40B4-BE49-F238E27FC236}">
                <a16:creationId xmlns:a16="http://schemas.microsoft.com/office/drawing/2014/main" id="{E629A933-54C7-F34B-A3BB-818BDD61F770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21336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53" name="Text Box 25">
            <a:extLst>
              <a:ext uri="{FF2B5EF4-FFF2-40B4-BE49-F238E27FC236}">
                <a16:creationId xmlns:a16="http://schemas.microsoft.com/office/drawing/2014/main" id="{F09DD024-8AB4-B04C-A24F-B28A93DFA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4800600"/>
            <a:ext cx="2514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 D E F</a:t>
            </a:r>
          </a:p>
        </p:txBody>
      </p:sp>
      <p:sp>
        <p:nvSpPr>
          <p:cNvPr id="22556" name="Rectangle 28">
            <a:extLst>
              <a:ext uri="{FF2B5EF4-FFF2-40B4-BE49-F238E27FC236}">
                <a16:creationId xmlns:a16="http://schemas.microsoft.com/office/drawing/2014/main" id="{CD6894F9-A720-B448-A15A-0A5CAC6955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Converting Decimal to Hexadecimal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(2 of 2)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A3F670A3-9BFB-914B-BEB6-7163D62D8B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06CDC495-2741-4D43-9537-E80E7D7CEE4E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 dirty="0"/>
          </a:p>
        </p:txBody>
      </p:sp>
      <p:sp>
        <p:nvSpPr>
          <p:cNvPr id="24583" name="Text Box 7">
            <a:extLst>
              <a:ext uri="{FF2B5EF4-FFF2-40B4-BE49-F238E27FC236}">
                <a16:creationId xmlns:a16="http://schemas.microsoft.com/office/drawing/2014/main" id="{3B8DD12A-7373-CC44-BFF3-6A7E63F038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5000"/>
            <a:ext cx="8077200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Computers have storage units called </a:t>
            </a:r>
            <a:r>
              <a:rPr lang="en-US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binary digits </a:t>
            </a:r>
            <a:r>
              <a:rPr lang="en-US" dirty="0">
                <a:latin typeface="Arial" charset="0"/>
                <a:ea typeface="ＭＳ Ｐゴシック" charset="0"/>
              </a:rPr>
              <a:t>or </a:t>
            </a:r>
            <a:r>
              <a:rPr lang="en-US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bits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24585" name="Rectangle 9">
            <a:extLst>
              <a:ext uri="{FF2B5EF4-FFF2-40B4-BE49-F238E27FC236}">
                <a16:creationId xmlns:a16="http://schemas.microsoft.com/office/drawing/2014/main" id="{C8287790-F19B-D64B-B5FF-C637C46C62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24200"/>
            <a:ext cx="7162800" cy="1676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r>
              <a:rPr lang="en-US" sz="2800" b="0" dirty="0">
                <a:latin typeface="Arial" charset="0"/>
                <a:ea typeface="ＭＳ Ｐゴシック" charset="0"/>
              </a:rPr>
              <a:t>Low voltage = 0</a:t>
            </a:r>
          </a:p>
          <a:p>
            <a:pPr>
              <a:defRPr/>
            </a:pPr>
            <a:r>
              <a:rPr lang="en-US" sz="2800" b="0" dirty="0">
                <a:latin typeface="Arial" charset="0"/>
                <a:ea typeface="ＭＳ Ｐゴシック" charset="0"/>
              </a:rPr>
              <a:t>High voltage = 1           All bits have 0 or 1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24587" name="Rectangle 11">
            <a:extLst>
              <a:ext uri="{FF2B5EF4-FFF2-40B4-BE49-F238E27FC236}">
                <a16:creationId xmlns:a16="http://schemas.microsoft.com/office/drawing/2014/main" id="{83ABE4F3-D4D3-104C-B73C-B8699AE3AF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Binary Numbers and Computers</a:t>
            </a:r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id="{F2CF70FB-9F3E-8147-88A7-EC324FC8D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5105400"/>
            <a:ext cx="8077200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000" dirty="0">
                <a:latin typeface="Arial" charset="0"/>
                <a:ea typeface="ＭＳ Ｐゴシック" charset="0"/>
              </a:rPr>
              <a:t>… or the other way around, but we don’t need to worry about that.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11FA2C2F-9BE7-B546-A9D3-9AB3E41C5F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97CF3B1-AB93-CE4E-9173-3143DD6BDA7F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 dirty="0"/>
          </a:p>
        </p:txBody>
      </p:sp>
      <p:sp>
        <p:nvSpPr>
          <p:cNvPr id="25607" name="Text Box 7">
            <a:extLst>
              <a:ext uri="{FF2B5EF4-FFF2-40B4-BE49-F238E27FC236}">
                <a16:creationId xmlns:a16="http://schemas.microsoft.com/office/drawing/2014/main" id="{120733AB-E7D3-3245-BBDB-C8FD058188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00200"/>
            <a:ext cx="8077200" cy="4832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292100" indent="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2800" dirty="0">
                <a:solidFill>
                  <a:srgbClr val="FF6600"/>
                </a:solidFill>
              </a:rPr>
              <a:t>Byte</a:t>
            </a:r>
            <a:r>
              <a:rPr lang="en-US" sz="2800" dirty="0"/>
              <a:t>  </a:t>
            </a:r>
          </a:p>
          <a:p>
            <a:pPr>
              <a:defRPr/>
            </a:pPr>
            <a:r>
              <a:rPr lang="en-US" sz="2800" b="0" dirty="0"/>
              <a:t>8 bits</a:t>
            </a:r>
            <a:endParaRPr lang="en-US" sz="2800" dirty="0"/>
          </a:p>
          <a:p>
            <a:pPr>
              <a:defRPr/>
            </a:pPr>
            <a:endParaRPr lang="en-US" sz="2800" dirty="0"/>
          </a:p>
          <a:p>
            <a:pPr>
              <a:defRPr/>
            </a:pPr>
            <a:r>
              <a:rPr lang="en-US" sz="2800" b="0" dirty="0"/>
              <a:t>The number of bits in a </a:t>
            </a:r>
            <a:r>
              <a:rPr lang="en-US" sz="2800" b="0" dirty="0">
                <a:solidFill>
                  <a:srgbClr val="FF6600"/>
                </a:solidFill>
              </a:rPr>
              <a:t>word</a:t>
            </a:r>
            <a:r>
              <a:rPr lang="en-US" sz="2800" b="0" dirty="0">
                <a:solidFill>
                  <a:srgbClr val="0000FF"/>
                </a:solidFill>
              </a:rPr>
              <a:t> </a:t>
            </a:r>
            <a:r>
              <a:rPr lang="en-US" sz="2800" b="0" dirty="0"/>
              <a:t>determines the </a:t>
            </a:r>
            <a:r>
              <a:rPr lang="en-US" sz="2800" b="0" dirty="0">
                <a:solidFill>
                  <a:srgbClr val="FF6600"/>
                </a:solidFill>
              </a:rPr>
              <a:t>word</a:t>
            </a:r>
            <a:r>
              <a:rPr lang="en-US" sz="2800" b="0" dirty="0">
                <a:solidFill>
                  <a:srgbClr val="0000FF"/>
                </a:solidFill>
              </a:rPr>
              <a:t> </a:t>
            </a:r>
            <a:r>
              <a:rPr lang="en-US" sz="2800" b="0" dirty="0">
                <a:solidFill>
                  <a:srgbClr val="FF6600"/>
                </a:solidFill>
              </a:rPr>
              <a:t>length </a:t>
            </a:r>
            <a:r>
              <a:rPr lang="en-US" sz="2800" b="0" dirty="0"/>
              <a:t>of the computer, which is usually a multiple of 8.</a:t>
            </a:r>
          </a:p>
          <a:p>
            <a:pPr>
              <a:defRPr/>
            </a:pPr>
            <a:r>
              <a:rPr lang="en-US" sz="2800" b="0" dirty="0"/>
              <a:t>		</a:t>
            </a:r>
          </a:p>
          <a:p>
            <a:pPr lvl="1">
              <a:buFontTx/>
              <a:buChar char="•"/>
              <a:defRPr/>
            </a:pPr>
            <a:r>
              <a:rPr lang="en-US" sz="2800" b="0" dirty="0"/>
              <a:t>32-bit machines </a:t>
            </a:r>
          </a:p>
          <a:p>
            <a:pPr lvl="1">
              <a:buFontTx/>
              <a:buChar char="•"/>
              <a:defRPr/>
            </a:pPr>
            <a:r>
              <a:rPr lang="en-US" sz="2800" b="0" dirty="0"/>
              <a:t>64-bit machines</a:t>
            </a:r>
          </a:p>
          <a:p>
            <a:pPr lvl="1">
              <a:buFontTx/>
              <a:buChar char="•"/>
              <a:defRPr/>
            </a:pPr>
            <a:r>
              <a:rPr lang="en-US" sz="2800" b="0" dirty="0"/>
              <a:t>Etc.</a:t>
            </a:r>
          </a:p>
          <a:p>
            <a:pPr>
              <a:defRPr/>
            </a:pPr>
            <a:endParaRPr lang="en-US" sz="2800" b="0" dirty="0"/>
          </a:p>
        </p:txBody>
      </p:sp>
      <p:sp>
        <p:nvSpPr>
          <p:cNvPr id="25610" name="Rectangle 10">
            <a:extLst>
              <a:ext uri="{FF2B5EF4-FFF2-40B4-BE49-F238E27FC236}">
                <a16:creationId xmlns:a16="http://schemas.microsoft.com/office/drawing/2014/main" id="{F464217E-5720-D445-BBCC-7C132AB182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Binary and Computers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BA47DA-E530-CE44-9D2A-AE61B207DD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F95640CC-637F-394C-930C-D9839915BE4D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 dirty="0"/>
          </a:p>
        </p:txBody>
      </p:sp>
      <p:pic>
        <p:nvPicPr>
          <p:cNvPr id="4" name="Picture 3" descr="A photograph shows the console of the IBM 650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25025"/>
            <a:ext cx="5867072" cy="2743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0" y="4495800"/>
            <a:ext cx="5715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900" b="0" dirty="0">
                <a:cs typeface="Arial" panose="020B0604020202020204" pitchFamily="34" charset="0"/>
              </a:rPr>
              <a:t>Courtesy of International Business Machines Corporation, © International Business Machines Corporation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CDA185C3-787C-7A48-A1EC-C44C218CE9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BE9B478-CAF1-E74B-B12B-15AADF13D869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 dirty="0"/>
          </a:p>
        </p:txBody>
      </p:sp>
      <p:sp>
        <p:nvSpPr>
          <p:cNvPr id="4104" name="Text Box 8">
            <a:extLst>
              <a:ext uri="{FF2B5EF4-FFF2-40B4-BE49-F238E27FC236}">
                <a16:creationId xmlns:a16="http://schemas.microsoft.com/office/drawing/2014/main" id="{16F1BB37-54B1-A545-84A2-B6ACB205C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47800"/>
            <a:ext cx="7772400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Natural Numbers</a:t>
            </a: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Zero and any number obtained by repeatedly adding one to it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Examples:   100, 0, 45645, 32</a:t>
            </a:r>
          </a:p>
        </p:txBody>
      </p:sp>
      <p:sp>
        <p:nvSpPr>
          <p:cNvPr id="4108" name="Text Box 12">
            <a:extLst>
              <a:ext uri="{FF2B5EF4-FFF2-40B4-BE49-F238E27FC236}">
                <a16:creationId xmlns:a16="http://schemas.microsoft.com/office/drawing/2014/main" id="{06315B7A-CC4A-844E-9ED8-5DDD3E96EA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871913"/>
            <a:ext cx="7772400" cy="163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2800" dirty="0">
                <a:solidFill>
                  <a:srgbClr val="FF6600"/>
                </a:solidFill>
              </a:rPr>
              <a:t>Negative Numbers</a:t>
            </a:r>
            <a:endParaRPr lang="en-US" altLang="en-US" sz="2800" b="0" dirty="0">
              <a:solidFill>
                <a:srgbClr val="FF6600"/>
              </a:solidFill>
            </a:endParaRPr>
          </a:p>
          <a:p>
            <a:pPr eaLnBrk="1" hangingPunct="1">
              <a:defRPr/>
            </a:pPr>
            <a:r>
              <a:rPr lang="en-US" altLang="en-US" b="0" dirty="0"/>
              <a:t>A value less than 0, with a – sign</a:t>
            </a:r>
          </a:p>
          <a:p>
            <a:pPr eaLnBrk="1" hangingPunct="1">
              <a:defRPr/>
            </a:pPr>
            <a:endParaRPr lang="en-US" altLang="en-US" b="0" dirty="0"/>
          </a:p>
          <a:p>
            <a:pPr eaLnBrk="1" hangingPunct="1">
              <a:defRPr/>
            </a:pPr>
            <a:r>
              <a:rPr lang="en-US" altLang="en-US" b="0" dirty="0"/>
              <a:t>Examples:  –24,  –1, –45645, –32</a:t>
            </a:r>
            <a:endParaRPr lang="en-US" altLang="en-US" dirty="0"/>
          </a:p>
        </p:txBody>
      </p:sp>
      <p:sp>
        <p:nvSpPr>
          <p:cNvPr id="4109" name="Rectangle 13">
            <a:extLst>
              <a:ext uri="{FF2B5EF4-FFF2-40B4-BE49-F238E27FC236}">
                <a16:creationId xmlns:a16="http://schemas.microsoft.com/office/drawing/2014/main" id="{66C72AFF-6BA4-D242-8797-A462D2A946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Numbers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(1 of 2)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1B1E8-85E9-DD4F-9494-2A4BCE58C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Ethical Issues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0DECB8-E5A1-CA40-A72A-11353789B7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CAC10F68-737F-6449-9204-74BFCF7778ED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4A4937-B908-8047-899E-22D86CF00567}"/>
              </a:ext>
            </a:extLst>
          </p:cNvPr>
          <p:cNvSpPr txBox="1"/>
          <p:nvPr/>
        </p:nvSpPr>
        <p:spPr>
          <a:xfrm>
            <a:off x="762000" y="1371600"/>
            <a:ext cx="7924800" cy="4648200"/>
          </a:xfrm>
          <a:prstGeom prst="rect">
            <a:avLst/>
          </a:prstGeom>
          <a:noFill/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sz="3200" dirty="0">
                <a:latin typeface="+mj-lt"/>
                <a:ea typeface="ＭＳ Ｐゴシック" charset="0"/>
                <a:cs typeface="Constantia"/>
              </a:rPr>
              <a:t>The FISA Court</a:t>
            </a:r>
          </a:p>
          <a:p>
            <a:pPr>
              <a:defRPr/>
            </a:pPr>
            <a:endParaRPr lang="en-US" dirty="0">
              <a:latin typeface="Constantia"/>
              <a:ea typeface="ＭＳ Ｐゴシック" charset="0"/>
              <a:cs typeface="Constantia"/>
            </a:endParaRPr>
          </a:p>
          <a:p>
            <a:pPr lvl="1">
              <a:spcAft>
                <a:spcPts val="0"/>
              </a:spcAft>
              <a:defRPr/>
            </a:pPr>
            <a:r>
              <a:rPr lang="en-US" sz="2800" b="0" i="1" dirty="0">
                <a:latin typeface="+mn-lt"/>
                <a:ea typeface="ＭＳ Ｐゴシック" charset="0"/>
                <a:cs typeface="Constantia"/>
              </a:rPr>
              <a:t>What does the United States Foreign Intelligence Surveillance Court do?</a:t>
            </a: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r>
              <a:rPr lang="en-US" sz="2800" b="0" i="1" dirty="0">
                <a:latin typeface="+mn-lt"/>
                <a:ea typeface="ＭＳ Ｐゴシック" charset="0"/>
                <a:cs typeface="Constantia"/>
              </a:rPr>
              <a:t>When did most people first hear of the FISA Court?</a:t>
            </a: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r>
              <a:rPr lang="en-US" sz="2800" b="0" i="1" dirty="0">
                <a:latin typeface="+mn-lt"/>
                <a:ea typeface="ＭＳ Ｐゴシック" charset="0"/>
                <a:cs typeface="Constantia"/>
              </a:rPr>
              <a:t>What checks and balances are there between the FISA Court and other government entities?</a:t>
            </a: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br>
              <a:rPr lang="en-US" sz="2800" b="0" i="1" dirty="0">
                <a:latin typeface="+mn-lt"/>
                <a:ea typeface="ＭＳ Ｐゴシック" charset="0"/>
                <a:cs typeface="Constantia"/>
              </a:rPr>
            </a:br>
            <a:r>
              <a:rPr lang="en-US" sz="2800" b="0" i="1" dirty="0">
                <a:latin typeface="+mn-lt"/>
                <a:ea typeface="ＭＳ Ｐゴシック" charset="0"/>
                <a:cs typeface="Constantia"/>
              </a:rPr>
              <a:t>What is the stated intent of the FISA Court?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C76325BA-FDC9-A246-8603-7471B632D0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3C1F8BE9-8AD9-2F43-B202-EBEA4829E844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400" dirty="0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3144D76A-0DA4-A343-8320-C410F1073E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i="1" dirty="0">
                <a:cs typeface="+mj-cs"/>
              </a:rPr>
              <a:t>Who Am I?</a:t>
            </a:r>
            <a:endParaRPr lang="en-US" dirty="0">
              <a:cs typeface="+mj-cs"/>
            </a:endParaRPr>
          </a:p>
        </p:txBody>
      </p:sp>
      <p:sp>
        <p:nvSpPr>
          <p:cNvPr id="92165" name="Rectangle 5">
            <a:extLst>
              <a:ext uri="{FF2B5EF4-FFF2-40B4-BE49-F238E27FC236}">
                <a16:creationId xmlns:a16="http://schemas.microsoft.com/office/drawing/2014/main" id="{93CE721C-DB17-9045-9B58-69C2C09742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2438400"/>
            <a:ext cx="2743200" cy="1371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r>
              <a:rPr lang="en-US" b="0" i="1" dirty="0">
                <a:latin typeface="Arial" charset="0"/>
                <a:ea typeface="ＭＳ Ｐゴシック" charset="0"/>
              </a:rPr>
              <a:t>Can you name</a:t>
            </a:r>
          </a:p>
          <a:p>
            <a:pPr>
              <a:defRPr/>
            </a:pPr>
            <a:r>
              <a:rPr lang="en-US" b="0" i="1" dirty="0">
                <a:latin typeface="Arial" charset="0"/>
                <a:ea typeface="ＭＳ Ｐゴシック" charset="0"/>
              </a:rPr>
              <a:t>three things about</a:t>
            </a:r>
          </a:p>
          <a:p>
            <a:pPr>
              <a:defRPr/>
            </a:pPr>
            <a:r>
              <a:rPr lang="en-US" b="0" i="1" dirty="0">
                <a:latin typeface="Arial" charset="0"/>
                <a:ea typeface="ＭＳ Ｐゴシック" charset="0"/>
              </a:rPr>
              <a:t>me? </a:t>
            </a:r>
          </a:p>
        </p:txBody>
      </p:sp>
      <p:pic>
        <p:nvPicPr>
          <p:cNvPr id="3" name="Picture 2" descr="A box represents the biography of Grace Murray Hopper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51093"/>
            <a:ext cx="2627752" cy="274621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09682" y="4648200"/>
            <a:ext cx="21707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b="0" dirty="0"/>
              <a:t>Grace Murray Hopper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4B519DC-AAFF-4048-8A6A-D98AC4421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D0C30EB2-9A2B-0647-B2DC-1941A21B4B50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400" dirty="0"/>
          </a:p>
        </p:txBody>
      </p:sp>
      <p:sp>
        <p:nvSpPr>
          <p:cNvPr id="95234" name="Rectangle 2">
            <a:extLst>
              <a:ext uri="{FF2B5EF4-FFF2-40B4-BE49-F238E27FC236}">
                <a16:creationId xmlns:a16="http://schemas.microsoft.com/office/drawing/2014/main" id="{85ADC075-AF15-B34C-AA31-55074FAEE4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i="1" dirty="0">
                <a:cs typeface="+mj-cs"/>
              </a:rPr>
              <a:t>Do You Know?</a:t>
            </a:r>
            <a:endParaRPr lang="en-US" dirty="0">
              <a:cs typeface="+mj-cs"/>
            </a:endParaRPr>
          </a:p>
        </p:txBody>
      </p:sp>
      <p:sp>
        <p:nvSpPr>
          <p:cNvPr id="95238" name="Rectangle 6">
            <a:extLst>
              <a:ext uri="{FF2B5EF4-FFF2-40B4-BE49-F238E27FC236}">
                <a16:creationId xmlns:a16="http://schemas.microsoft.com/office/drawing/2014/main" id="{62FCEED3-29F0-B24F-B7C5-C80C1DE7B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2686050"/>
            <a:ext cx="6248400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000" b="0" i="1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000" b="0" i="1" dirty="0">
                <a:latin typeface="Arial" charset="0"/>
                <a:ea typeface="ＭＳ Ｐゴシック" charset="0"/>
              </a:rPr>
              <a:t>What concept makes positional notation possible?</a:t>
            </a:r>
          </a:p>
          <a:p>
            <a:pPr>
              <a:defRPr/>
            </a:pPr>
            <a:endParaRPr lang="en-US" sz="2000" b="0" i="1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000" b="0" i="1" dirty="0">
                <a:latin typeface="Arial" charset="0"/>
                <a:ea typeface="ＭＳ Ｐゴシック" charset="0"/>
              </a:rPr>
              <a:t>What three sets can pre-school children identify?              </a:t>
            </a:r>
          </a:p>
          <a:p>
            <a:pPr>
              <a:defRPr/>
            </a:pPr>
            <a:r>
              <a:rPr lang="en-US" sz="2000" b="0" i="1" dirty="0">
                <a:latin typeface="Arial" charset="0"/>
                <a:ea typeface="ＭＳ Ｐゴシック" charset="0"/>
              </a:rPr>
              <a:t>What words represent the third set?</a:t>
            </a:r>
          </a:p>
          <a:p>
            <a:pPr>
              <a:defRPr/>
            </a:pPr>
            <a:endParaRPr lang="en-US" sz="2000" b="0" i="1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000" b="0" i="1" dirty="0">
                <a:latin typeface="Arial" charset="0"/>
                <a:ea typeface="ＭＳ Ｐゴシック" charset="0"/>
              </a:rPr>
              <a:t>How does an abacus work?</a:t>
            </a:r>
          </a:p>
          <a:p>
            <a:pPr>
              <a:defRPr/>
            </a:pPr>
            <a:endParaRPr lang="en-US" sz="2000" b="0" i="1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000" b="0" i="1" dirty="0">
                <a:latin typeface="Arial" charset="0"/>
                <a:ea typeface="ＭＳ Ｐゴシック" charset="0"/>
              </a:rPr>
              <a:t>How does bi-quinary work?</a:t>
            </a:r>
          </a:p>
          <a:p>
            <a:pPr>
              <a:defRPr/>
            </a:pPr>
            <a:endParaRPr lang="en-US" b="0" dirty="0"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F1E3141D-8D95-564D-8EFC-1C0C737C20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6DF78D4F-B2E7-1648-98BA-A3E6E381F673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 dirty="0"/>
          </a:p>
        </p:txBody>
      </p:sp>
      <p:sp>
        <p:nvSpPr>
          <p:cNvPr id="5129" name="Text Box 9">
            <a:extLst>
              <a:ext uri="{FF2B5EF4-FFF2-40B4-BE49-F238E27FC236}">
                <a16:creationId xmlns:a16="http://schemas.microsoft.com/office/drawing/2014/main" id="{47584EED-24FF-5D4F-89DC-ED5FDE8D7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00200"/>
            <a:ext cx="7772400" cy="163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33CCCC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Integers</a:t>
            </a: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A natural number, a negative number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Examples:   249, 0, </a:t>
            </a:r>
            <a:r>
              <a:rPr lang="en-US" altLang="en-US" b="0" dirty="0"/>
              <a:t>–</a:t>
            </a:r>
            <a:r>
              <a:rPr lang="en-US" b="0" dirty="0">
                <a:latin typeface="Arial" charset="0"/>
                <a:ea typeface="ＭＳ Ｐゴシック" charset="0"/>
              </a:rPr>
              <a:t>45645, </a:t>
            </a:r>
            <a:r>
              <a:rPr lang="en-US" altLang="en-US" b="0" dirty="0"/>
              <a:t>–</a:t>
            </a:r>
            <a:r>
              <a:rPr lang="en-US" b="0" dirty="0">
                <a:latin typeface="Arial" charset="0"/>
                <a:ea typeface="ＭＳ Ｐゴシック" charset="0"/>
              </a:rPr>
              <a:t>32</a:t>
            </a:r>
          </a:p>
        </p:txBody>
      </p:sp>
      <p:sp>
        <p:nvSpPr>
          <p:cNvPr id="5130" name="Text Box 10">
            <a:extLst>
              <a:ext uri="{FF2B5EF4-FFF2-40B4-BE49-F238E27FC236}">
                <a16:creationId xmlns:a16="http://schemas.microsoft.com/office/drawing/2014/main" id="{4F86837A-E538-3245-8129-A0EBA81DA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429000"/>
            <a:ext cx="7772400" cy="163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9999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Rational Numbers</a:t>
            </a:r>
            <a:endParaRPr lang="en-US" sz="2800" b="0" dirty="0">
              <a:solidFill>
                <a:srgbClr val="FF6600"/>
              </a:solidFill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An integer or the quotient of two integers </a:t>
            </a:r>
          </a:p>
          <a:p>
            <a:pPr>
              <a:defRPr/>
            </a:pPr>
            <a:endParaRPr lang="en-US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Examples: </a:t>
            </a:r>
            <a:r>
              <a:rPr lang="en-US" altLang="en-US" b="0" dirty="0"/>
              <a:t>–</a:t>
            </a:r>
            <a:r>
              <a:rPr lang="en-US" b="0" dirty="0">
                <a:latin typeface="Arial" charset="0"/>
                <a:ea typeface="ＭＳ Ｐゴシック" charset="0"/>
              </a:rPr>
              <a:t>249, </a:t>
            </a:r>
            <a:r>
              <a:rPr lang="en-US" altLang="en-US" b="0" dirty="0"/>
              <a:t>–</a:t>
            </a:r>
            <a:r>
              <a:rPr lang="en-US" b="0" dirty="0">
                <a:latin typeface="Arial" charset="0"/>
                <a:ea typeface="ＭＳ Ｐゴシック" charset="0"/>
              </a:rPr>
              <a:t>1, 0, 3/7, </a:t>
            </a:r>
            <a:r>
              <a:rPr lang="en-US" altLang="en-US" b="0" dirty="0"/>
              <a:t>–</a:t>
            </a:r>
            <a:r>
              <a:rPr lang="en-US" b="0" dirty="0">
                <a:latin typeface="Arial" charset="0"/>
                <a:ea typeface="ＭＳ Ｐゴシック" charset="0"/>
              </a:rPr>
              <a:t>2/5  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6306CB7D-B022-754B-8D3C-C9329D2F9D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Numbers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(2 of 2)</a:t>
            </a:r>
            <a:endParaRPr lang="en-US" sz="1800" i="1" dirty="0">
              <a:solidFill>
                <a:schemeClr val="tx1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C7E61041-9465-7040-8CCB-4B8A6D3783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A878080-5202-7C4C-ADDF-8AFBEC71802E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 dirty="0"/>
          </a:p>
        </p:txBody>
      </p:sp>
      <p:sp>
        <p:nvSpPr>
          <p:cNvPr id="6161" name="Text Box 17">
            <a:extLst>
              <a:ext uri="{FF2B5EF4-FFF2-40B4-BE49-F238E27FC236}">
                <a16:creationId xmlns:a16="http://schemas.microsoft.com/office/drawing/2014/main" id="{E40BFD9C-B13A-3D44-A1D5-F20F24FD9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057400"/>
            <a:ext cx="624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How many ones are there in 642?</a:t>
            </a:r>
          </a:p>
        </p:txBody>
      </p:sp>
      <p:sp>
        <p:nvSpPr>
          <p:cNvPr id="7176" name="Text Box 18">
            <a:extLst>
              <a:ext uri="{FF2B5EF4-FFF2-40B4-BE49-F238E27FC236}">
                <a16:creationId xmlns:a16="http://schemas.microsoft.com/office/drawing/2014/main" id="{5821E342-268E-DE43-B850-F5D24B794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819400"/>
            <a:ext cx="6096000" cy="26479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600 + 40 + 2 ?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b="0" dirty="0"/>
              <a:t>Or is it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384 + 32 + 2 ?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b="0" dirty="0"/>
              <a:t>Or maybe…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1536 + 64 + 2 ?</a:t>
            </a:r>
          </a:p>
        </p:txBody>
      </p:sp>
      <p:sp>
        <p:nvSpPr>
          <p:cNvPr id="6163" name="Rectangle 19">
            <a:extLst>
              <a:ext uri="{FF2B5EF4-FFF2-40B4-BE49-F238E27FC236}">
                <a16:creationId xmlns:a16="http://schemas.microsoft.com/office/drawing/2014/main" id="{C38C4388-B06B-DC48-9EF9-EF0D1A2AD7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Positional Notation </a:t>
            </a:r>
            <a:r>
              <a:rPr lang="en-US" sz="1800" dirty="0">
                <a:solidFill>
                  <a:schemeClr val="tx1"/>
                </a:solidFill>
              </a:rPr>
              <a:t>(1 of 5)</a:t>
            </a:r>
            <a:endParaRPr lang="en-US" sz="1800" dirty="0">
              <a:solidFill>
                <a:schemeClr val="tx1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7462DCF5-1C3C-BA43-9D65-90089ECC57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10AEFB85-F02B-0D45-86C5-04B37DD27EFB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 dirty="0"/>
          </a:p>
        </p:txBody>
      </p:sp>
      <p:sp>
        <p:nvSpPr>
          <p:cNvPr id="7177" name="Text Box 9">
            <a:extLst>
              <a:ext uri="{FF2B5EF4-FFF2-40B4-BE49-F238E27FC236}">
                <a16:creationId xmlns:a16="http://schemas.microsoft.com/office/drawing/2014/main" id="{3A91A964-E638-3F45-B68C-737F239CB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05000"/>
            <a:ext cx="7772400" cy="3108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>
                <a:latin typeface="Arial" charset="0"/>
                <a:ea typeface="ＭＳ Ｐゴシック" charset="0"/>
              </a:rPr>
              <a:t>Aha!</a:t>
            </a:r>
          </a:p>
          <a:p>
            <a:pPr>
              <a:defRPr/>
            </a:pPr>
            <a:endParaRPr lang="en-US" sz="280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800" b="0" dirty="0">
                <a:latin typeface="Arial" charset="0"/>
                <a:ea typeface="ＭＳ Ｐゴシック" charset="0"/>
              </a:rPr>
              <a:t>642 is 600 + 40 + 2 in </a:t>
            </a:r>
            <a:r>
              <a:rPr lang="en-US" sz="2800" dirty="0">
                <a:latin typeface="Arial" charset="0"/>
                <a:ea typeface="ＭＳ Ｐゴシック" charset="0"/>
              </a:rPr>
              <a:t>BASE 10</a:t>
            </a:r>
          </a:p>
          <a:p>
            <a:pPr>
              <a:defRPr/>
            </a:pPr>
            <a:endParaRPr lang="en-US" sz="280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800" b="0" dirty="0">
                <a:latin typeface="Arial" charset="0"/>
                <a:ea typeface="ＭＳ Ｐゴシック" charset="0"/>
              </a:rPr>
              <a:t>The </a:t>
            </a:r>
            <a:r>
              <a:rPr lang="en-US" sz="2800" dirty="0">
                <a:solidFill>
                  <a:srgbClr val="FF6600"/>
                </a:solidFill>
                <a:latin typeface="Arial" charset="0"/>
                <a:ea typeface="ＭＳ Ｐゴシック" charset="0"/>
              </a:rPr>
              <a:t>base </a:t>
            </a:r>
            <a:r>
              <a:rPr lang="en-US" sz="2800" b="0" dirty="0">
                <a:latin typeface="Arial" charset="0"/>
                <a:ea typeface="ＭＳ Ｐゴシック" charset="0"/>
              </a:rPr>
              <a:t>of a number determines the number of different digit symbols (numerals) and the values of digit positions.</a:t>
            </a:r>
          </a:p>
        </p:txBody>
      </p:sp>
      <p:sp>
        <p:nvSpPr>
          <p:cNvPr id="7178" name="Rectangle 10">
            <a:extLst>
              <a:ext uri="{FF2B5EF4-FFF2-40B4-BE49-F238E27FC236}">
                <a16:creationId xmlns:a16="http://schemas.microsoft.com/office/drawing/2014/main" id="{EC5E9E2E-A730-6446-98B9-4C8FBA7C7C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Positional Notation </a:t>
            </a:r>
            <a:r>
              <a:rPr lang="en-US" sz="1800" dirty="0">
                <a:solidFill>
                  <a:schemeClr val="tx1"/>
                </a:solidFill>
              </a:rPr>
              <a:t>(2 of 5)</a:t>
            </a:r>
            <a:endParaRPr lang="en-US" sz="1800" dirty="0">
              <a:solidFill>
                <a:schemeClr val="tx1"/>
              </a:solidFill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D2A7B178-223D-5F46-9809-C8B65698F4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57200" y="6400800"/>
            <a:ext cx="457200" cy="320675"/>
          </a:xfrm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244CC0D9-098B-6642-A29A-2CD96FD98606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 dirty="0"/>
          </a:p>
        </p:txBody>
      </p:sp>
      <p:sp>
        <p:nvSpPr>
          <p:cNvPr id="9221" name="Text Box 9">
            <a:extLst>
              <a:ext uri="{FF2B5EF4-FFF2-40B4-BE49-F238E27FC236}">
                <a16:creationId xmlns:a16="http://schemas.microsoft.com/office/drawing/2014/main" id="{9CCCBE28-C920-2447-872B-A2C828358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371600"/>
            <a:ext cx="8153400" cy="273921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Continuing with our example…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642 in base 10 </a:t>
            </a:r>
            <a:r>
              <a:rPr lang="en-US" altLang="en-US" sz="2800" i="1" dirty="0"/>
              <a:t>positional notation</a:t>
            </a:r>
            <a:r>
              <a:rPr lang="en-US" altLang="en-US" sz="2800" dirty="0"/>
              <a:t> is: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	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cs typeface="Arial" panose="020B0604020202020204" pitchFamily="34" charset="0"/>
              </a:rPr>
              <a:t>   6 x 10</a:t>
            </a:r>
            <a:r>
              <a:rPr lang="en-US" altLang="en-US" sz="2400" baseline="30000" dirty="0">
                <a:cs typeface="Arial" panose="020B0604020202020204" pitchFamily="34" charset="0"/>
              </a:rPr>
              <a:t>2</a:t>
            </a:r>
            <a:r>
              <a:rPr lang="en-US" altLang="en-US" sz="2400" dirty="0">
                <a:cs typeface="Arial" panose="020B0604020202020204" pitchFamily="34" charset="0"/>
              </a:rPr>
              <a:t> =  6 x 100   = 600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	+ 4 x 10</a:t>
            </a:r>
            <a:r>
              <a:rPr lang="en-US" altLang="en-US" sz="2400" baseline="30000" dirty="0">
                <a:cs typeface="Arial" panose="020B0604020202020204" pitchFamily="34" charset="0"/>
              </a:rPr>
              <a:t>1</a:t>
            </a:r>
            <a:r>
              <a:rPr lang="en-US" altLang="en-US" sz="2400" dirty="0">
                <a:cs typeface="Arial" panose="020B0604020202020204" pitchFamily="34" charset="0"/>
              </a:rPr>
              <a:t>  =   4 x 10   = 40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	+ 2 x 10</a:t>
            </a:r>
            <a:r>
              <a:rPr lang="en-US" altLang="en-US" sz="2400" baseline="30000" dirty="0">
                <a:cs typeface="Arial" panose="020B0604020202020204" pitchFamily="34" charset="0"/>
              </a:rPr>
              <a:t>º</a:t>
            </a:r>
            <a:r>
              <a:rPr lang="en-US" altLang="en-US" sz="2400" dirty="0">
                <a:cs typeface="Arial" panose="020B0604020202020204" pitchFamily="34" charset="0"/>
              </a:rPr>
              <a:t>  =    2 x 1     = 2      = 642 in base 10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0" dirty="0">
              <a:cs typeface="Arial" panose="020B0604020202020204" pitchFamily="34" charset="0"/>
            </a:endParaRPr>
          </a:p>
        </p:txBody>
      </p:sp>
      <p:sp>
        <p:nvSpPr>
          <p:cNvPr id="8203" name="Line 11">
            <a:extLst>
              <a:ext uri="{FF2B5EF4-FFF2-40B4-BE49-F238E27FC236}">
                <a16:creationId xmlns:a16="http://schemas.microsoft.com/office/drawing/2014/main" id="{2C2DB74E-6E89-D349-B5CD-D74BDB69CB5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3581400"/>
            <a:ext cx="9906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204" name="Oval 12">
            <a:extLst>
              <a:ext uri="{FF2B5EF4-FFF2-40B4-BE49-F238E27FC236}">
                <a16:creationId xmlns:a16="http://schemas.microsoft.com/office/drawing/2014/main" id="{788C8A2A-3047-D942-8787-F3996D668A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724400"/>
            <a:ext cx="2514600" cy="1371600"/>
          </a:xfrm>
          <a:prstGeom prst="ellipse">
            <a:avLst/>
          </a:prstGeom>
          <a:solidFill>
            <a:srgbClr val="00FF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b="0" dirty="0">
                <a:latin typeface="Arial" charset="0"/>
                <a:ea typeface="ＭＳ Ｐゴシック" charset="0"/>
              </a:rPr>
              <a:t>This number is in </a:t>
            </a:r>
          </a:p>
          <a:p>
            <a:pPr algn="ctr">
              <a:defRPr/>
            </a:pPr>
            <a:r>
              <a:rPr lang="en-US" sz="2200" b="0" dirty="0">
                <a:latin typeface="Arial" charset="0"/>
                <a:ea typeface="ＭＳ Ｐゴシック" charset="0"/>
              </a:rPr>
              <a:t>base 10</a:t>
            </a:r>
          </a:p>
        </p:txBody>
      </p:sp>
      <p:sp>
        <p:nvSpPr>
          <p:cNvPr id="8205" name="Line 13">
            <a:extLst>
              <a:ext uri="{FF2B5EF4-FFF2-40B4-BE49-F238E27FC236}">
                <a16:creationId xmlns:a16="http://schemas.microsoft.com/office/drawing/2014/main" id="{27B5EAE0-EF91-3F48-B254-01169A58D5D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819400" y="3505200"/>
            <a:ext cx="8382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206" name="Oval 14">
            <a:extLst>
              <a:ext uri="{FF2B5EF4-FFF2-40B4-BE49-F238E27FC236}">
                <a16:creationId xmlns:a16="http://schemas.microsoft.com/office/drawing/2014/main" id="{25D79EB6-7DA8-9043-AF45-504B042439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114800"/>
            <a:ext cx="2971800" cy="1600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b="0" dirty="0">
                <a:latin typeface="Arial" charset="0"/>
                <a:ea typeface="ＭＳ Ｐゴシック" charset="0"/>
              </a:rPr>
              <a:t>The power indicates</a:t>
            </a:r>
          </a:p>
          <a:p>
            <a:pPr algn="ctr">
              <a:defRPr/>
            </a:pPr>
            <a:r>
              <a:rPr lang="en-US" sz="2200" b="0" dirty="0">
                <a:latin typeface="Arial" charset="0"/>
                <a:ea typeface="ＭＳ Ｐゴシック" charset="0"/>
              </a:rPr>
              <a:t> the position of </a:t>
            </a:r>
          </a:p>
          <a:p>
            <a:pPr algn="ctr">
              <a:defRPr/>
            </a:pPr>
            <a:r>
              <a:rPr lang="en-US" sz="2200" b="0" dirty="0">
                <a:latin typeface="Arial" charset="0"/>
                <a:ea typeface="ＭＳ Ｐゴシック" charset="0"/>
              </a:rPr>
              <a:t>the number</a:t>
            </a:r>
          </a:p>
        </p:txBody>
      </p:sp>
      <p:sp>
        <p:nvSpPr>
          <p:cNvPr id="8207" name="Rectangle 15">
            <a:extLst>
              <a:ext uri="{FF2B5EF4-FFF2-40B4-BE49-F238E27FC236}">
                <a16:creationId xmlns:a16="http://schemas.microsoft.com/office/drawing/2014/main" id="{8553D591-58CC-984F-8AAC-661284AE12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Positional Notation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(3 of 5)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2A0743A2-196F-3344-A7FB-CEFFEEAC85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B152063F-FADD-0C4A-A3F0-B487C429E805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 dirty="0"/>
          </a:p>
        </p:txBody>
      </p:sp>
      <p:sp>
        <p:nvSpPr>
          <p:cNvPr id="10245" name="Text Box 9">
            <a:extLst>
              <a:ext uri="{FF2B5EF4-FFF2-40B4-BE49-F238E27FC236}">
                <a16:creationId xmlns:a16="http://schemas.microsoft.com/office/drawing/2014/main" id="{C7F330EA-570A-DA40-B5AE-E9B1ED939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2819400"/>
            <a:ext cx="6553200" cy="523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cs typeface="Arial" panose="020B0604020202020204" pitchFamily="34" charset="0"/>
              </a:rPr>
              <a:t> </a:t>
            </a:r>
            <a:r>
              <a:rPr lang="en-US" altLang="en-US" sz="2400" b="0" i="1" dirty="0">
                <a:cs typeface="Arial" panose="020B0604020202020204" pitchFamily="34" charset="0"/>
              </a:rPr>
              <a:t>d</a:t>
            </a:r>
            <a:r>
              <a:rPr lang="en-US" altLang="en-US" sz="2400" b="0" i="1" baseline="-30000" dirty="0">
                <a:cs typeface="Arial" panose="020B0604020202020204" pitchFamily="34" charset="0"/>
              </a:rPr>
              <a:t>n</a:t>
            </a:r>
            <a:r>
              <a:rPr lang="en-US" altLang="en-US" sz="2400" b="0" dirty="0">
                <a:cs typeface="Arial" panose="020B0604020202020204" pitchFamily="34" charset="0"/>
              </a:rPr>
              <a:t> * </a:t>
            </a:r>
            <a:r>
              <a:rPr lang="en-US" altLang="en-US" sz="2400" b="0" i="1" dirty="0">
                <a:cs typeface="Arial" panose="020B0604020202020204" pitchFamily="34" charset="0"/>
              </a:rPr>
              <a:t>R</a:t>
            </a:r>
            <a:r>
              <a:rPr lang="en-US" altLang="en-US" sz="2400" b="0" i="1" baseline="30000" dirty="0">
                <a:cs typeface="Arial" panose="020B0604020202020204" pitchFamily="34" charset="0"/>
              </a:rPr>
              <a:t>n </a:t>
            </a:r>
            <a:r>
              <a:rPr lang="en-US" altLang="en-US" sz="2400" b="0" baseline="30000" dirty="0">
                <a:cs typeface="Arial" panose="020B0604020202020204" pitchFamily="34" charset="0"/>
              </a:rPr>
              <a:t>- 1</a:t>
            </a:r>
            <a:r>
              <a:rPr lang="en-US" altLang="en-US" sz="2400" b="0" dirty="0">
                <a:cs typeface="Arial" panose="020B0604020202020204" pitchFamily="34" charset="0"/>
              </a:rPr>
              <a:t> + </a:t>
            </a:r>
            <a:r>
              <a:rPr lang="en-US" altLang="en-US" sz="2400" b="0" i="1" dirty="0" err="1">
                <a:cs typeface="Arial" panose="020B0604020202020204" pitchFamily="34" charset="0"/>
              </a:rPr>
              <a:t>d</a:t>
            </a:r>
            <a:r>
              <a:rPr lang="en-US" altLang="en-US" sz="2400" b="0" i="1" baseline="-30000" dirty="0" err="1">
                <a:cs typeface="Arial" panose="020B0604020202020204" pitchFamily="34" charset="0"/>
              </a:rPr>
              <a:t>n</a:t>
            </a:r>
            <a:r>
              <a:rPr lang="en-US" altLang="en-US" sz="2400" b="0" i="1" baseline="-30000" dirty="0">
                <a:cs typeface="Arial" panose="020B0604020202020204" pitchFamily="34" charset="0"/>
              </a:rPr>
              <a:t> </a:t>
            </a:r>
            <a:r>
              <a:rPr lang="en-US" altLang="en-US" sz="2400" b="0" baseline="-30000" dirty="0">
                <a:cs typeface="Arial" panose="020B0604020202020204" pitchFamily="34" charset="0"/>
              </a:rPr>
              <a:t>- 1</a:t>
            </a:r>
            <a:r>
              <a:rPr lang="en-US" altLang="en-US" sz="2400" b="0" dirty="0">
                <a:cs typeface="Arial" panose="020B0604020202020204" pitchFamily="34" charset="0"/>
              </a:rPr>
              <a:t> * </a:t>
            </a:r>
            <a:r>
              <a:rPr lang="en-US" altLang="en-US" sz="2400" b="0" i="1" dirty="0">
                <a:cs typeface="Arial" panose="020B0604020202020204" pitchFamily="34" charset="0"/>
              </a:rPr>
              <a:t>R</a:t>
            </a:r>
            <a:r>
              <a:rPr lang="en-US" altLang="en-US" sz="2400" b="0" i="1" baseline="30000" dirty="0">
                <a:cs typeface="Arial" panose="020B0604020202020204" pitchFamily="34" charset="0"/>
              </a:rPr>
              <a:t>n </a:t>
            </a:r>
            <a:r>
              <a:rPr lang="en-US" altLang="en-US" sz="2400" b="0" baseline="30000" dirty="0">
                <a:cs typeface="Arial" panose="020B0604020202020204" pitchFamily="34" charset="0"/>
              </a:rPr>
              <a:t>- 2</a:t>
            </a:r>
            <a:r>
              <a:rPr lang="en-US" altLang="en-US" sz="2400" b="0" dirty="0">
                <a:cs typeface="Arial" panose="020B0604020202020204" pitchFamily="34" charset="0"/>
              </a:rPr>
              <a:t> + ... + </a:t>
            </a:r>
            <a:r>
              <a:rPr lang="en-US" altLang="en-US" sz="2400" b="0" i="1" dirty="0">
                <a:cs typeface="Arial" panose="020B0604020202020204" pitchFamily="34" charset="0"/>
              </a:rPr>
              <a:t>d</a:t>
            </a:r>
            <a:r>
              <a:rPr lang="en-US" altLang="en-US" sz="2400" b="0" baseline="-30000" dirty="0">
                <a:cs typeface="Arial" panose="020B0604020202020204" pitchFamily="34" charset="0"/>
              </a:rPr>
              <a:t>2</a:t>
            </a:r>
            <a:r>
              <a:rPr lang="en-US" altLang="en-US" sz="2400" b="0" dirty="0">
                <a:cs typeface="Arial" panose="020B0604020202020204" pitchFamily="34" charset="0"/>
              </a:rPr>
              <a:t> * </a:t>
            </a:r>
            <a:r>
              <a:rPr lang="en-US" altLang="en-US" sz="2400" b="0" i="1" dirty="0">
                <a:cs typeface="Arial" panose="020B0604020202020204" pitchFamily="34" charset="0"/>
              </a:rPr>
              <a:t>R</a:t>
            </a:r>
            <a:r>
              <a:rPr lang="en-US" altLang="en-US" sz="2400" b="0" baseline="30000" dirty="0">
                <a:cs typeface="Arial" panose="020B0604020202020204" pitchFamily="34" charset="0"/>
              </a:rPr>
              <a:t>1</a:t>
            </a:r>
            <a:r>
              <a:rPr lang="en-US" altLang="en-US" sz="2400" b="0" dirty="0">
                <a:cs typeface="Arial" panose="020B0604020202020204" pitchFamily="34" charset="0"/>
              </a:rPr>
              <a:t> + </a:t>
            </a:r>
            <a:r>
              <a:rPr lang="en-US" altLang="en-US" sz="2400" b="0" i="1" dirty="0">
                <a:cs typeface="Arial" panose="020B0604020202020204" pitchFamily="34" charset="0"/>
              </a:rPr>
              <a:t>d</a:t>
            </a:r>
            <a:r>
              <a:rPr lang="en-US" altLang="en-US" sz="2400" b="0" baseline="-30000" dirty="0">
                <a:cs typeface="Arial" panose="020B0604020202020204" pitchFamily="34" charset="0"/>
              </a:rPr>
              <a:t>1</a:t>
            </a:r>
            <a:r>
              <a:rPr lang="en-US" altLang="en-US" sz="2400" b="0" dirty="0">
                <a:cs typeface="Arial" panose="020B0604020202020204" pitchFamily="34" charset="0"/>
              </a:rPr>
              <a:t> * </a:t>
            </a:r>
            <a:r>
              <a:rPr lang="en-US" altLang="en-US" sz="2400" b="0" i="1" dirty="0">
                <a:cs typeface="Arial" panose="020B0604020202020204" pitchFamily="34" charset="0"/>
              </a:rPr>
              <a:t>R</a:t>
            </a:r>
            <a:r>
              <a:rPr lang="en-US" altLang="en-US" sz="2400" b="0" baseline="30000" dirty="0">
                <a:cs typeface="Arial" panose="020B0604020202020204" pitchFamily="34" charset="0"/>
              </a:rPr>
              <a:t>0</a:t>
            </a:r>
            <a:r>
              <a:rPr lang="en-US" altLang="en-US" sz="2400" b="0" dirty="0">
                <a:cs typeface="Arial" panose="020B0604020202020204" pitchFamily="34" charset="0"/>
              </a:rPr>
              <a:t> </a:t>
            </a:r>
          </a:p>
        </p:txBody>
      </p:sp>
      <p:sp>
        <p:nvSpPr>
          <p:cNvPr id="9227" name="Text Box 11">
            <a:extLst>
              <a:ext uri="{FF2B5EF4-FFF2-40B4-BE49-F238E27FC236}">
                <a16:creationId xmlns:a16="http://schemas.microsoft.com/office/drawing/2014/main" id="{CA7621F3-AE07-9C4D-AE6F-957CF3FF6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133600"/>
            <a:ext cx="7696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0" dirty="0">
                <a:latin typeface="Arial" charset="0"/>
                <a:ea typeface="ＭＳ Ｐゴシック" charset="0"/>
              </a:rPr>
              <a:t>As a formula:</a:t>
            </a:r>
          </a:p>
        </p:txBody>
      </p:sp>
      <p:sp>
        <p:nvSpPr>
          <p:cNvPr id="10247" name="Text Box 12">
            <a:extLst>
              <a:ext uri="{FF2B5EF4-FFF2-40B4-BE49-F238E27FC236}">
                <a16:creationId xmlns:a16="http://schemas.microsoft.com/office/drawing/2014/main" id="{3B06E3BD-6E32-4D45-855E-1FBBD01446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5562600"/>
            <a:ext cx="5334000" cy="5286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800" b="0" dirty="0">
                <a:cs typeface="Arial" panose="020B0604020202020204" pitchFamily="34" charset="0"/>
              </a:rPr>
              <a:t>642 is 6 * 10</a:t>
            </a:r>
            <a:r>
              <a:rPr lang="en-US" altLang="en-US" sz="2800" b="0" baseline="30000" dirty="0">
                <a:cs typeface="Arial" panose="020B0604020202020204" pitchFamily="34" charset="0"/>
              </a:rPr>
              <a:t>2</a:t>
            </a:r>
            <a:r>
              <a:rPr lang="en-US" altLang="en-US" sz="2800" b="0" dirty="0">
                <a:cs typeface="Arial" panose="020B0604020202020204" pitchFamily="34" charset="0"/>
              </a:rPr>
              <a:t> +  4 * 10 +  2 * 1</a:t>
            </a:r>
          </a:p>
        </p:txBody>
      </p:sp>
      <p:sp>
        <p:nvSpPr>
          <p:cNvPr id="9229" name="Oval 13">
            <a:extLst>
              <a:ext uri="{FF2B5EF4-FFF2-40B4-BE49-F238E27FC236}">
                <a16:creationId xmlns:a16="http://schemas.microsoft.com/office/drawing/2014/main" id="{17C004EF-AE39-6F4C-ADA3-FAB84C777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1295400"/>
            <a:ext cx="2286000" cy="1066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i="1" dirty="0">
                <a:latin typeface="Arial" charset="0"/>
                <a:ea typeface="ＭＳ Ｐゴシック" charset="0"/>
              </a:rPr>
              <a:t>R</a:t>
            </a:r>
            <a:r>
              <a:rPr lang="en-US" sz="2200" dirty="0">
                <a:latin typeface="Arial" charset="0"/>
                <a:ea typeface="ＭＳ Ｐゴシック" charset="0"/>
              </a:rPr>
              <a:t> is the base </a:t>
            </a:r>
          </a:p>
          <a:p>
            <a:pPr algn="ctr">
              <a:defRPr/>
            </a:pPr>
            <a:r>
              <a:rPr lang="en-US" sz="2200" dirty="0">
                <a:latin typeface="Arial" charset="0"/>
                <a:ea typeface="ＭＳ Ｐゴシック" charset="0"/>
              </a:rPr>
              <a:t>of the number</a:t>
            </a:r>
          </a:p>
        </p:txBody>
      </p:sp>
      <p:sp>
        <p:nvSpPr>
          <p:cNvPr id="9230" name="Oval 14">
            <a:extLst>
              <a:ext uri="{FF2B5EF4-FFF2-40B4-BE49-F238E27FC236}">
                <a16:creationId xmlns:a16="http://schemas.microsoft.com/office/drawing/2014/main" id="{40DADD82-CE93-E94E-9229-AFF2B4BCD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962400"/>
            <a:ext cx="3048000" cy="12954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i="1" dirty="0">
                <a:latin typeface="Arial" charset="0"/>
                <a:ea typeface="ＭＳ Ｐゴシック" charset="0"/>
              </a:rPr>
              <a:t>n</a:t>
            </a:r>
            <a:r>
              <a:rPr lang="en-US" sz="2200" dirty="0">
                <a:latin typeface="Arial" charset="0"/>
                <a:ea typeface="ＭＳ Ｐゴシック" charset="0"/>
              </a:rPr>
              <a:t> is the number of </a:t>
            </a:r>
          </a:p>
          <a:p>
            <a:pPr algn="ctr">
              <a:defRPr/>
            </a:pPr>
            <a:r>
              <a:rPr lang="en-US" sz="2200" dirty="0">
                <a:latin typeface="Arial" charset="0"/>
                <a:ea typeface="ＭＳ Ｐゴシック" charset="0"/>
              </a:rPr>
              <a:t>digits in the number</a:t>
            </a:r>
          </a:p>
        </p:txBody>
      </p:sp>
      <p:sp>
        <p:nvSpPr>
          <p:cNvPr id="9231" name="Oval 15">
            <a:extLst>
              <a:ext uri="{FF2B5EF4-FFF2-40B4-BE49-F238E27FC236}">
                <a16:creationId xmlns:a16="http://schemas.microsoft.com/office/drawing/2014/main" id="{8ABE60EB-9F2C-8A4B-A173-30686F40D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962400"/>
            <a:ext cx="3276600" cy="16002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200" i="1" dirty="0">
                <a:latin typeface="Arial" charset="0"/>
                <a:ea typeface="ＭＳ Ｐゴシック" charset="0"/>
              </a:rPr>
              <a:t>d</a:t>
            </a:r>
            <a:r>
              <a:rPr lang="en-US" sz="2200" dirty="0">
                <a:latin typeface="Arial" charset="0"/>
                <a:ea typeface="ＭＳ Ｐゴシック" charset="0"/>
              </a:rPr>
              <a:t> is the digit in the </a:t>
            </a:r>
          </a:p>
          <a:p>
            <a:pPr algn="ctr">
              <a:defRPr/>
            </a:pPr>
            <a:r>
              <a:rPr lang="en-US" sz="2200" dirty="0">
                <a:latin typeface="Arial" charset="0"/>
                <a:ea typeface="ＭＳ Ｐゴシック" charset="0"/>
              </a:rPr>
              <a:t> </a:t>
            </a:r>
            <a:r>
              <a:rPr lang="en-US" sz="2200" i="1" dirty="0">
                <a:latin typeface="Arial" charset="0"/>
                <a:ea typeface="ＭＳ Ｐゴシック" charset="0"/>
              </a:rPr>
              <a:t>i</a:t>
            </a:r>
            <a:r>
              <a:rPr lang="en-US" sz="2200" baseline="30000" dirty="0">
                <a:latin typeface="Arial" charset="0"/>
                <a:ea typeface="ＭＳ Ｐゴシック" charset="0"/>
              </a:rPr>
              <a:t>th </a:t>
            </a:r>
            <a:r>
              <a:rPr lang="en-US" sz="2200" dirty="0">
                <a:latin typeface="Arial" charset="0"/>
                <a:ea typeface="ＭＳ Ｐゴシック" charset="0"/>
              </a:rPr>
              <a:t>position </a:t>
            </a:r>
          </a:p>
          <a:p>
            <a:pPr algn="ctr">
              <a:defRPr/>
            </a:pPr>
            <a:r>
              <a:rPr lang="en-US" sz="2200" dirty="0">
                <a:latin typeface="Arial" charset="0"/>
                <a:ea typeface="ＭＳ Ｐゴシック" charset="0"/>
              </a:rPr>
              <a:t>in the number</a:t>
            </a:r>
          </a:p>
        </p:txBody>
      </p:sp>
      <p:sp>
        <p:nvSpPr>
          <p:cNvPr id="9232" name="Line 16">
            <a:extLst>
              <a:ext uri="{FF2B5EF4-FFF2-40B4-BE49-F238E27FC236}">
                <a16:creationId xmlns:a16="http://schemas.microsoft.com/office/drawing/2014/main" id="{191FBEC0-C1B7-FB4A-AFA8-6E005AA704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33528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36" name="Line 20">
            <a:extLst>
              <a:ext uri="{FF2B5EF4-FFF2-40B4-BE49-F238E27FC236}">
                <a16:creationId xmlns:a16="http://schemas.microsoft.com/office/drawing/2014/main" id="{F639A597-D4F6-7C45-9016-1F7D3B7C5F2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10301" y="3385457"/>
            <a:ext cx="342899" cy="57694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37" name="Line 21">
            <a:extLst>
              <a:ext uri="{FF2B5EF4-FFF2-40B4-BE49-F238E27FC236}">
                <a16:creationId xmlns:a16="http://schemas.microsoft.com/office/drawing/2014/main" id="{7CA7A1DE-1B00-B945-A7E0-8596D9858B3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86200" y="2057400"/>
            <a:ext cx="10668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40" name="Rectangle 24">
            <a:extLst>
              <a:ext uri="{FF2B5EF4-FFF2-40B4-BE49-F238E27FC236}">
                <a16:creationId xmlns:a16="http://schemas.microsoft.com/office/drawing/2014/main" id="{8ECF4658-9B47-634C-891B-F179426192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Positional Notation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(4 of 5)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BCC869E-BF42-F04A-805F-91C0F74DCA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B88E57B-E600-8A45-838C-490D9F6B7CE7}" type="slidenum">
              <a:rPr lang="en-US" altLang="en-US" sz="1400"/>
              <a:pPr eaLnBrk="1" hangingPunct="1"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 dirty="0"/>
          </a:p>
        </p:txBody>
      </p:sp>
      <p:sp>
        <p:nvSpPr>
          <p:cNvPr id="10265" name="Text Box 25">
            <a:extLst>
              <a:ext uri="{FF2B5EF4-FFF2-40B4-BE49-F238E27FC236}">
                <a16:creationId xmlns:a16="http://schemas.microsoft.com/office/drawing/2014/main" id="{75730810-A352-4746-B66D-9D792401E2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47800"/>
            <a:ext cx="7772400" cy="4052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800" i="1" dirty="0">
                <a:latin typeface="Arial" charset="0"/>
                <a:ea typeface="ＭＳ Ｐゴシック" charset="0"/>
              </a:rPr>
              <a:t>What if 642 has the base of 13?</a:t>
            </a:r>
            <a:endParaRPr lang="en-US" sz="2800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sz="280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  </a:t>
            </a:r>
          </a:p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		   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sz="2800" dirty="0">
              <a:latin typeface="Arial" charset="0"/>
              <a:ea typeface="ＭＳ Ｐゴシック" charset="0"/>
              <a:cs typeface="Arial" charset="0"/>
            </a:endParaRPr>
          </a:p>
          <a:p>
            <a:pPr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Arial" charset="0"/>
              </a:rPr>
              <a:t>642 in base 13 is equivalent to 1068 </a:t>
            </a:r>
          </a:p>
          <a:p>
            <a:pPr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Arial" charset="0"/>
              </a:rPr>
              <a:t>in base 10</a:t>
            </a:r>
            <a:endParaRPr lang="en-US" sz="2800" b="0" dirty="0">
              <a:latin typeface="Arial" charset="0"/>
              <a:ea typeface="ＭＳ Ｐゴシック" charset="0"/>
            </a:endParaRPr>
          </a:p>
        </p:txBody>
      </p:sp>
      <p:sp>
        <p:nvSpPr>
          <p:cNvPr id="11272" name="Text Box 31">
            <a:extLst>
              <a:ext uri="{FF2B5EF4-FFF2-40B4-BE49-F238E27FC236}">
                <a16:creationId xmlns:a16="http://schemas.microsoft.com/office/drawing/2014/main" id="{D68AE351-1982-2C4E-9E28-B1BFB19F44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2209800"/>
            <a:ext cx="6705600" cy="15696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+ 6 x 13</a:t>
            </a:r>
            <a:r>
              <a:rPr lang="en-US" altLang="en-US" sz="2400" baseline="30000" dirty="0">
                <a:cs typeface="Arial" panose="020B0604020202020204" pitchFamily="34" charset="0"/>
              </a:rPr>
              <a:t>2</a:t>
            </a:r>
            <a:r>
              <a:rPr lang="en-US" altLang="en-US" sz="2400" dirty="0">
                <a:cs typeface="Arial" panose="020B0604020202020204" pitchFamily="34" charset="0"/>
              </a:rPr>
              <a:t>  =  6 x 169   = 1014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	+ 4 x 13</a:t>
            </a:r>
            <a:r>
              <a:rPr lang="en-US" altLang="en-US" sz="2400" baseline="30000" dirty="0">
                <a:cs typeface="Arial" panose="020B0604020202020204" pitchFamily="34" charset="0"/>
              </a:rPr>
              <a:t>1</a:t>
            </a:r>
            <a:r>
              <a:rPr lang="en-US" altLang="en-US" sz="2400" dirty="0">
                <a:cs typeface="Arial" panose="020B0604020202020204" pitchFamily="34" charset="0"/>
              </a:rPr>
              <a:t>  =   4 x 13    = 52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       	+ 2 x 13</a:t>
            </a:r>
            <a:r>
              <a:rPr lang="en-US" altLang="en-US" sz="2400" baseline="30000" dirty="0">
                <a:cs typeface="Arial" panose="020B0604020202020204" pitchFamily="34" charset="0"/>
              </a:rPr>
              <a:t>º</a:t>
            </a:r>
            <a:r>
              <a:rPr lang="en-US" altLang="en-US" sz="2400" dirty="0">
                <a:cs typeface="Arial" panose="020B0604020202020204" pitchFamily="34" charset="0"/>
              </a:rPr>
              <a:t>  =    2 x 1     =  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cs typeface="Arial" panose="020B0604020202020204" pitchFamily="34" charset="0"/>
              </a:rPr>
              <a:t>			              =  1068 in base 10</a:t>
            </a:r>
          </a:p>
        </p:txBody>
      </p:sp>
      <p:sp>
        <p:nvSpPr>
          <p:cNvPr id="10272" name="Rectangle 32">
            <a:extLst>
              <a:ext uri="{FF2B5EF4-FFF2-40B4-BE49-F238E27FC236}">
                <a16:creationId xmlns:a16="http://schemas.microsoft.com/office/drawing/2014/main" id="{530FCCAD-92A2-CA4A-BABA-C712DA3DEE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  <a:cs typeface="+mj-cs"/>
              </a:rPr>
              <a:t>Positional Notation </a:t>
            </a:r>
            <a:r>
              <a:rPr lang="en-US" sz="1800" dirty="0">
                <a:solidFill>
                  <a:schemeClr val="tx1"/>
                </a:solidFill>
                <a:cs typeface="+mj-cs"/>
              </a:rPr>
              <a:t>(5 of 5)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lg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lg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2108</TotalTime>
  <Words>971</Words>
  <Application>Microsoft Macintosh PowerPoint</Application>
  <PresentationFormat>On-screen Show (4:3)</PresentationFormat>
  <Paragraphs>294</Paragraphs>
  <Slides>32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ＭＳ Ｐゴシック</vt:lpstr>
      <vt:lpstr>Arial</vt:lpstr>
      <vt:lpstr>Bradley Hand</vt:lpstr>
      <vt:lpstr>Constantia</vt:lpstr>
      <vt:lpstr>1_Default Design</vt:lpstr>
      <vt:lpstr>Chapter 2</vt:lpstr>
      <vt:lpstr>Chapter Goals</vt:lpstr>
      <vt:lpstr>Numbers (1 of 2)</vt:lpstr>
      <vt:lpstr>Numbers (2 of 2)</vt:lpstr>
      <vt:lpstr>Positional Notation (1 of 5)</vt:lpstr>
      <vt:lpstr>Positional Notation (2 of 5)</vt:lpstr>
      <vt:lpstr>Positional Notation (3 of 5)</vt:lpstr>
      <vt:lpstr>Positional Notation (4 of 5)</vt:lpstr>
      <vt:lpstr>Positional Notation (5 of 5)</vt:lpstr>
      <vt:lpstr>Binary</vt:lpstr>
      <vt:lpstr>Bases Higher Than 10</vt:lpstr>
      <vt:lpstr>Converting Octal to Decimal</vt:lpstr>
      <vt:lpstr>Converting Hexadecimal to Decimal</vt:lpstr>
      <vt:lpstr>Converting Binary to Decimal</vt:lpstr>
      <vt:lpstr>Arithmetic in Binary</vt:lpstr>
      <vt:lpstr>Subtracting Binary Numbers</vt:lpstr>
      <vt:lpstr>Counting in Power-of-2 Bases</vt:lpstr>
      <vt:lpstr>Converting Binary to Octal</vt:lpstr>
      <vt:lpstr>Converting Binary to Hexadecimal</vt:lpstr>
      <vt:lpstr>Converting Decimal to Octal</vt:lpstr>
      <vt:lpstr>Abacus</vt:lpstr>
      <vt:lpstr>Converting Decimal to Other Bases</vt:lpstr>
      <vt:lpstr>Converting Decimal to Octal (1 of 2)</vt:lpstr>
      <vt:lpstr>Converting Decimal to Octal (2 of 2)</vt:lpstr>
      <vt:lpstr>Converting Decimal to Hexadecimal (1 of 2)</vt:lpstr>
      <vt:lpstr>Converting Decimal to Hexadecimal (2 of 2)</vt:lpstr>
      <vt:lpstr>Binary Numbers and Computers</vt:lpstr>
      <vt:lpstr>Binary and Computers</vt:lpstr>
      <vt:lpstr>PowerPoint Presentation</vt:lpstr>
      <vt:lpstr>Ethical Issues</vt:lpstr>
      <vt:lpstr>Who Am I?</vt:lpstr>
      <vt:lpstr>Do You Know?</vt:lpstr>
    </vt:vector>
  </TitlesOfParts>
  <Company>jones and bartlett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theresad</dc:creator>
  <cp:lastModifiedBy>Rachel DiMaggio</cp:lastModifiedBy>
  <cp:revision>95</cp:revision>
  <dcterms:created xsi:type="dcterms:W3CDTF">2001-11-27T19:47:45Z</dcterms:created>
  <dcterms:modified xsi:type="dcterms:W3CDTF">2019-01-08T21:19:32Z</dcterms:modified>
</cp:coreProperties>
</file>

<file path=docProps/thumbnail.jpeg>
</file>